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6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36"/>
  </p:notesMasterIdLst>
  <p:sldIdLst>
    <p:sldId id="258" r:id="rId4"/>
    <p:sldId id="306" r:id="rId5"/>
    <p:sldId id="309" r:id="rId6"/>
    <p:sldId id="354" r:id="rId7"/>
    <p:sldId id="355" r:id="rId8"/>
    <p:sldId id="356" r:id="rId9"/>
    <p:sldId id="357" r:id="rId10"/>
    <p:sldId id="358" r:id="rId11"/>
    <p:sldId id="359" r:id="rId12"/>
    <p:sldId id="360" r:id="rId13"/>
    <p:sldId id="362" r:id="rId14"/>
    <p:sldId id="363" r:id="rId15"/>
    <p:sldId id="364" r:id="rId16"/>
    <p:sldId id="366" r:id="rId17"/>
    <p:sldId id="367" r:id="rId18"/>
    <p:sldId id="368" r:id="rId19"/>
    <p:sldId id="370" r:id="rId20"/>
    <p:sldId id="371" r:id="rId21"/>
    <p:sldId id="372" r:id="rId22"/>
    <p:sldId id="373" r:id="rId23"/>
    <p:sldId id="374" r:id="rId24"/>
    <p:sldId id="376" r:id="rId25"/>
    <p:sldId id="377" r:id="rId26"/>
    <p:sldId id="378" r:id="rId27"/>
    <p:sldId id="379" r:id="rId28"/>
    <p:sldId id="380" r:id="rId29"/>
    <p:sldId id="381" r:id="rId30"/>
    <p:sldId id="383" r:id="rId31"/>
    <p:sldId id="384" r:id="rId32"/>
    <p:sldId id="385" r:id="rId33"/>
    <p:sldId id="386" r:id="rId34"/>
    <p:sldId id="288" r:id="rId35"/>
  </p:sldIdLst>
  <p:sldSz cx="9144000" cy="5143500"/>
  <p:notesSz cx="6858000" cy="9144000"/>
  <p:embeddedFontLst>
    <p:embeddedFont>
      <p:font typeface="Calibri" panose="020F0502020204030204" pitchFamily="34" charset="0"/>
      <p:regular r:id="rId43"/>
      <p:bold r:id="rId44"/>
      <p:italic r:id="rId45"/>
      <p:boldItalic r:id="rId46"/>
    </p:embeddedFont>
    <p:embeddedFont>
      <p:font typeface="微软雅黑" panose="020B0503020204020204" pitchFamily="34" charset="-122"/>
      <p:regular r:id="rId47"/>
    </p:embeddedFont>
  </p:embeddedFontLst>
  <p:custDataLst>
    <p:tags r:id="rId48"/>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45" userDrawn="1">
          <p15:clr>
            <a:srgbClr val="A4A3A4"/>
          </p15:clr>
        </p15:guide>
        <p15:guide id="2" pos="30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5C5"/>
    <a:srgbClr val="86EA7D"/>
    <a:srgbClr val="FFF737"/>
    <a:srgbClr val="CADDEF"/>
    <a:srgbClr val="D3EE59"/>
    <a:srgbClr val="EAE875"/>
    <a:srgbClr val="FB6057"/>
    <a:srgbClr val="FFF5BD"/>
    <a:srgbClr val="7FB9BB"/>
    <a:srgbClr val="9FB7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Objects="1" showGuides="1">
      <p:cViewPr varScale="1">
        <p:scale>
          <a:sx n="112" d="100"/>
          <a:sy n="112" d="100"/>
        </p:scale>
        <p:origin x="774" y="108"/>
      </p:cViewPr>
      <p:guideLst>
        <p:guide orient="horz" pos="1345"/>
        <p:guide pos="3062"/>
      </p:guideLst>
    </p:cSldViewPr>
  </p:slideViewPr>
  <p:notesTextViewPr>
    <p:cViewPr>
      <p:scale>
        <a:sx n="100" d="100"/>
        <a:sy n="100" d="100"/>
      </p:scale>
      <p:origin x="0" y="0"/>
    </p:cViewPr>
  </p:notesTextViewPr>
  <p:sorterViewPr showFormatting="0">
    <p:cViewPr varScale="1">
      <p:scale>
        <a:sx n="100" d="100"/>
        <a:sy n="100" d="100"/>
      </p:scale>
      <p:origin x="0" y="0"/>
    </p:cViewPr>
  </p:sorter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64.xml"/><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customXml" Target="../customXml/item1.xml"/><Relationship Id="rId41" Type="http://schemas.openxmlformats.org/officeDocument/2006/relationships/customXmlProps" Target="../customXml/itemProps63.xml"/><Relationship Id="rId40" Type="http://schemas.openxmlformats.org/officeDocument/2006/relationships/commentAuthors" Target="commentAuthors.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0213"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EEF5E1E-F6D6-4146-ABAE-945973A15B78}"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Grp="1"/>
          </p:cNvSpPr>
          <p:nvPr>
            <p:ph type="sldImg" idx="2"/>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5213"/>
            <a:ext cx="2970213"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13E89404-A11F-437A-AF18-5924994FD1B2}"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06375"/>
            <a:ext cx="8229600" cy="857250"/>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457200" y="1200150"/>
            <a:ext cx="8229600" cy="3394075"/>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457200" y="4683125"/>
            <a:ext cx="2133600" cy="35877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4683125"/>
            <a:ext cx="2895600" cy="358775"/>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4683125"/>
            <a:ext cx="2133600" cy="358775"/>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06375"/>
            <a:ext cx="8229600" cy="857250"/>
          </a:xfrm>
          <a:prstGeom prst="rect">
            <a:avLst/>
          </a:prstGeom>
          <a:noFill/>
          <a:ln w="9525">
            <a:noFill/>
          </a:ln>
        </p:spPr>
        <p:txBody>
          <a:bodyPr anchor="ctr" anchorCtr="0"/>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457200" y="1200150"/>
            <a:ext cx="8229600" cy="3394075"/>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457200" y="4683125"/>
            <a:ext cx="2133600" cy="358775"/>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C6AC186D-1723-4766-9606-B6BDC800558E}"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4683125"/>
            <a:ext cx="2895600" cy="358775"/>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4683125"/>
            <a:ext cx="2133600" cy="358775"/>
          </a:xfrm>
          <a:prstGeom prst="rect">
            <a:avLst/>
          </a:prstGeom>
          <a:noFill/>
          <a:ln w="9525">
            <a:noFill/>
            <a:miter lim="800000"/>
          </a:ln>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75D2D15-80F1-4783-94EB-D7D8FF347049}" type="slidenum">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xml"/><Relationship Id="rId6" Type="http://schemas.openxmlformats.org/officeDocument/2006/relationships/tags" Target="../tags/tag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17.wmf"/><Relationship Id="rId7" Type="http://schemas.openxmlformats.org/officeDocument/2006/relationships/oleObject" Target="../embeddings/oleObject1.bin"/><Relationship Id="rId6" Type="http://schemas.openxmlformats.org/officeDocument/2006/relationships/image" Target="../media/image16.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4" Type="http://schemas.openxmlformats.org/officeDocument/2006/relationships/vmlDrawing" Target="../drawings/vmlDrawing1.vml"/><Relationship Id="rId13" Type="http://schemas.openxmlformats.org/officeDocument/2006/relationships/slideLayout" Target="../slideLayouts/slideLayout7.xml"/><Relationship Id="rId12" Type="http://schemas.openxmlformats.org/officeDocument/2006/relationships/image" Target="../media/image19.png"/><Relationship Id="rId11" Type="http://schemas.openxmlformats.org/officeDocument/2006/relationships/tags" Target="../tags/tag32.xml"/><Relationship Id="rId10" Type="http://schemas.openxmlformats.org/officeDocument/2006/relationships/image" Target="../media/image18.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image" Target="../media/image21.wmf"/><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image" Target="../media/image22.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2.xml"/><Relationship Id="rId4" Type="http://schemas.openxmlformats.org/officeDocument/2006/relationships/image" Target="../media/image30.jpeg"/><Relationship Id="rId3" Type="http://schemas.openxmlformats.org/officeDocument/2006/relationships/image" Target="../media/image29.png"/><Relationship Id="rId2" Type="http://schemas.openxmlformats.org/officeDocument/2006/relationships/tags" Target="../tags/tag4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xml"/><Relationship Id="rId4" Type="http://schemas.openxmlformats.org/officeDocument/2006/relationships/image" Target="../media/image35.jpeg"/><Relationship Id="rId3" Type="http://schemas.openxmlformats.org/officeDocument/2006/relationships/tags" Target="../tags/tag43.xml"/><Relationship Id="rId2" Type="http://schemas.openxmlformats.org/officeDocument/2006/relationships/image" Target="../media/image34.jpe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tags" Target="../tags/tag45.xml"/><Relationship Id="rId2" Type="http://schemas.openxmlformats.org/officeDocument/2006/relationships/image" Target="../media/image38.jpe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7.xml"/><Relationship Id="rId4" Type="http://schemas.openxmlformats.org/officeDocument/2006/relationships/image" Target="../media/image41.png"/><Relationship Id="rId3" Type="http://schemas.openxmlformats.org/officeDocument/2006/relationships/tags" Target="../tags/tag46.xml"/><Relationship Id="rId2" Type="http://schemas.openxmlformats.org/officeDocument/2006/relationships/image" Target="../media/image40.jpe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3.png"/><Relationship Id="rId3" Type="http://schemas.openxmlformats.org/officeDocument/2006/relationships/tags" Target="../tags/tag48.xml"/><Relationship Id="rId2" Type="http://schemas.openxmlformats.org/officeDocument/2006/relationships/image" Target="../media/image42.jpe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51.xml"/><Relationship Id="rId5" Type="http://schemas.openxmlformats.org/officeDocument/2006/relationships/image" Target="../media/image45.png"/><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image" Target="../media/image44.jpe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tags" Target="../tags/tag5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4.xml"/><Relationship Id="rId4" Type="http://schemas.openxmlformats.org/officeDocument/2006/relationships/image" Target="../media/image48.png"/><Relationship Id="rId3" Type="http://schemas.openxmlformats.org/officeDocument/2006/relationships/tags" Target="../tags/tag53.xml"/><Relationship Id="rId2" Type="http://schemas.openxmlformats.org/officeDocument/2006/relationships/image" Target="../media/image47.jpe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tags" Target="../tags/tag56.xml"/><Relationship Id="rId3" Type="http://schemas.openxmlformats.org/officeDocument/2006/relationships/image" Target="../media/image25.jpeg"/><Relationship Id="rId2" Type="http://schemas.openxmlformats.org/officeDocument/2006/relationships/tags" Target="../tags/tag55.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51.png"/><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image" Target="../media/image50.png"/><Relationship Id="rId4" Type="http://schemas.openxmlformats.org/officeDocument/2006/relationships/tags" Target="../tags/tag58.xml"/><Relationship Id="rId3" Type="http://schemas.openxmlformats.org/officeDocument/2006/relationships/image" Target="../media/image49.png"/><Relationship Id="rId2" Type="http://schemas.openxmlformats.org/officeDocument/2006/relationships/tags" Target="../tags/tag57.xml"/><Relationship Id="rId10" Type="http://schemas.openxmlformats.org/officeDocument/2006/relationships/slideLayout" Target="../slideLayouts/slideLayout7.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tags" Target="../tags/tag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6.xml"/><Relationship Id="rId5" Type="http://schemas.openxmlformats.org/officeDocument/2006/relationships/image" Target="../media/image15.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Rectangle 2"/>
          <p:cNvSpPr/>
          <p:nvPr/>
        </p:nvSpPr>
        <p:spPr>
          <a:xfrm>
            <a:off x="11113" y="2389188"/>
            <a:ext cx="9140825" cy="1363662"/>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75" name="Text Box 3"/>
          <p:cNvSpPr txBox="1">
            <a:spLocks noChangeArrowheads="1"/>
          </p:cNvSpPr>
          <p:nvPr/>
        </p:nvSpPr>
        <p:spPr bwMode="auto">
          <a:xfrm>
            <a:off x="21908" y="483870"/>
            <a:ext cx="9140825" cy="1198880"/>
          </a:xfrm>
          <a:prstGeom prst="rect">
            <a:avLst/>
          </a:prstGeom>
          <a:noFill/>
          <a:ln w="9525">
            <a:noFill/>
            <a:miter lim="800000"/>
          </a:ln>
        </p:spPr>
        <p:txBody>
          <a:bodyPr>
            <a:spAutoFit/>
          </a:bodyPr>
          <a:lstStyle/>
          <a:p>
            <a:pPr marR="0" algn="ctr" defTabSz="914400">
              <a:buClrTx/>
              <a:buSzTx/>
              <a:buFont typeface="Arial" panose="020B0604020202020204" pitchFamily="34" charset="0"/>
              <a:buNone/>
              <a:defRPr/>
            </a:pPr>
            <a:r>
              <a:rPr kumimoji="0" lang="zh-CN" sz="36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rPr>
              <a:t>《高分辨率ＳＡＲ 图像桥梁自动提取算法》</a:t>
            </a:r>
            <a:endParaRPr kumimoji="0" lang="zh-CN" sz="36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endParaRPr>
          </a:p>
          <a:p>
            <a:pPr marR="0" algn="ctr" defTabSz="914400">
              <a:buClrTx/>
              <a:buSzTx/>
              <a:buFont typeface="Arial" panose="020B0604020202020204" pitchFamily="34" charset="0"/>
              <a:buNone/>
              <a:defRPr/>
            </a:pPr>
            <a:r>
              <a:rPr kumimoji="0" lang="zh-CN" sz="36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rPr>
              <a:t></a:t>
            </a:r>
            <a:r>
              <a:rPr kumimoji="0" lang="zh-CN" sz="18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rPr>
              <a:t>读书报告及实现与</a:t>
            </a:r>
            <a:r>
              <a:rPr kumimoji="0" lang="zh-CN" sz="18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rPr>
              <a:t>总结</a:t>
            </a:r>
            <a:endParaRPr kumimoji="0" lang="zh-CN" sz="18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endParaRPr>
          </a:p>
        </p:txBody>
      </p:sp>
      <p:sp>
        <p:nvSpPr>
          <p:cNvPr id="3076" name="正圆 114"/>
          <p:cNvSpPr/>
          <p:nvPr/>
        </p:nvSpPr>
        <p:spPr>
          <a:xfrm>
            <a:off x="6043613" y="2740025"/>
            <a:ext cx="719137" cy="719138"/>
          </a:xfrm>
          <a:prstGeom prst="ellipse">
            <a:avLst/>
          </a:prstGeom>
          <a:solidFill>
            <a:schemeClr val="bg1"/>
          </a:solidFill>
          <a:ln w="28575" cap="flat" cmpd="sng">
            <a:solidFill>
              <a:srgbClr val="0078AA"/>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pic>
        <p:nvPicPr>
          <p:cNvPr id="3077" name="Picture 5" descr="14"/>
          <p:cNvPicPr>
            <a:picLocks noChangeAspect="1"/>
          </p:cNvPicPr>
          <p:nvPr/>
        </p:nvPicPr>
        <p:blipFill>
          <a:blip r:embed="rId1"/>
          <a:stretch>
            <a:fillRect/>
          </a:stretch>
        </p:blipFill>
        <p:spPr>
          <a:xfrm>
            <a:off x="6130925" y="2787650"/>
            <a:ext cx="542925" cy="542925"/>
          </a:xfrm>
          <a:prstGeom prst="rect">
            <a:avLst/>
          </a:prstGeom>
          <a:noFill/>
          <a:ln w="9525">
            <a:noFill/>
          </a:ln>
        </p:spPr>
      </p:pic>
      <p:grpSp>
        <p:nvGrpSpPr>
          <p:cNvPr id="3078" name="Group 6"/>
          <p:cNvGrpSpPr/>
          <p:nvPr/>
        </p:nvGrpSpPr>
        <p:grpSpPr>
          <a:xfrm>
            <a:off x="7466013" y="2740025"/>
            <a:ext cx="719137" cy="719138"/>
            <a:chOff x="0" y="0"/>
            <a:chExt cx="1132" cy="1134"/>
          </a:xfrm>
        </p:grpSpPr>
        <p:sp>
          <p:nvSpPr>
            <p:cNvPr id="3101" name="正圆 114"/>
            <p:cNvSpPr/>
            <p:nvPr/>
          </p:nvSpPr>
          <p:spPr>
            <a:xfrm>
              <a:off x="0" y="0"/>
              <a:ext cx="1133" cy="1134"/>
            </a:xfrm>
            <a:prstGeom prst="ellipse">
              <a:avLst/>
            </a:prstGeom>
            <a:solidFill>
              <a:schemeClr val="bg1"/>
            </a:solidFill>
            <a:ln w="28575" cap="flat" cmpd="sng">
              <a:solidFill>
                <a:srgbClr val="0078AA"/>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pic>
          <p:nvPicPr>
            <p:cNvPr id="3102" name="Picture 8" descr="9"/>
            <p:cNvPicPr>
              <a:picLocks noChangeAspect="1"/>
            </p:cNvPicPr>
            <p:nvPr/>
          </p:nvPicPr>
          <p:blipFill>
            <a:blip r:embed="rId2"/>
            <a:stretch>
              <a:fillRect/>
            </a:stretch>
          </p:blipFill>
          <p:spPr>
            <a:xfrm>
              <a:off x="92" y="157"/>
              <a:ext cx="903" cy="903"/>
            </a:xfrm>
            <a:prstGeom prst="rect">
              <a:avLst/>
            </a:prstGeom>
            <a:noFill/>
            <a:ln w="9525">
              <a:noFill/>
            </a:ln>
          </p:spPr>
        </p:pic>
      </p:grpSp>
      <p:grpSp>
        <p:nvGrpSpPr>
          <p:cNvPr id="3079" name="Group 9"/>
          <p:cNvGrpSpPr/>
          <p:nvPr/>
        </p:nvGrpSpPr>
        <p:grpSpPr>
          <a:xfrm>
            <a:off x="2413000" y="2759075"/>
            <a:ext cx="717550" cy="720725"/>
            <a:chOff x="0" y="0"/>
            <a:chExt cx="1132" cy="1134"/>
          </a:xfrm>
        </p:grpSpPr>
        <p:sp>
          <p:nvSpPr>
            <p:cNvPr id="3099" name="正圆 114"/>
            <p:cNvSpPr/>
            <p:nvPr/>
          </p:nvSpPr>
          <p:spPr>
            <a:xfrm>
              <a:off x="0" y="0"/>
              <a:ext cx="1133" cy="1134"/>
            </a:xfrm>
            <a:prstGeom prst="ellipse">
              <a:avLst/>
            </a:prstGeom>
            <a:solidFill>
              <a:schemeClr val="bg1"/>
            </a:solidFill>
            <a:ln w="28575" cap="flat" cmpd="sng">
              <a:solidFill>
                <a:srgbClr val="0078AA"/>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pic>
          <p:nvPicPr>
            <p:cNvPr id="3100" name="Picture 11" descr="16"/>
            <p:cNvPicPr>
              <a:picLocks noChangeAspect="1"/>
            </p:cNvPicPr>
            <p:nvPr/>
          </p:nvPicPr>
          <p:blipFill>
            <a:blip r:embed="rId3"/>
            <a:stretch>
              <a:fillRect/>
            </a:stretch>
          </p:blipFill>
          <p:spPr>
            <a:xfrm>
              <a:off x="85" y="92"/>
              <a:ext cx="952" cy="952"/>
            </a:xfrm>
            <a:prstGeom prst="rect">
              <a:avLst/>
            </a:prstGeom>
            <a:noFill/>
            <a:ln w="9525">
              <a:noFill/>
            </a:ln>
          </p:spPr>
        </p:pic>
      </p:grpSp>
      <p:grpSp>
        <p:nvGrpSpPr>
          <p:cNvPr id="3080" name="Group 12"/>
          <p:cNvGrpSpPr/>
          <p:nvPr/>
        </p:nvGrpSpPr>
        <p:grpSpPr>
          <a:xfrm>
            <a:off x="1000125" y="2759075"/>
            <a:ext cx="719138" cy="720725"/>
            <a:chOff x="0" y="0"/>
            <a:chExt cx="1132" cy="1134"/>
          </a:xfrm>
        </p:grpSpPr>
        <p:sp>
          <p:nvSpPr>
            <p:cNvPr id="3097" name="正圆 114"/>
            <p:cNvSpPr/>
            <p:nvPr/>
          </p:nvSpPr>
          <p:spPr>
            <a:xfrm>
              <a:off x="0" y="0"/>
              <a:ext cx="1133" cy="1134"/>
            </a:xfrm>
            <a:prstGeom prst="ellipse">
              <a:avLst/>
            </a:prstGeom>
            <a:solidFill>
              <a:schemeClr val="bg1"/>
            </a:solidFill>
            <a:ln w="28575" cap="flat" cmpd="sng">
              <a:solidFill>
                <a:srgbClr val="0078AA"/>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pic>
          <p:nvPicPr>
            <p:cNvPr id="3098" name="Picture 14" descr="10"/>
            <p:cNvPicPr>
              <a:picLocks noChangeAspect="1"/>
            </p:cNvPicPr>
            <p:nvPr/>
          </p:nvPicPr>
          <p:blipFill>
            <a:blip r:embed="rId4"/>
            <a:stretch>
              <a:fillRect/>
            </a:stretch>
          </p:blipFill>
          <p:spPr>
            <a:xfrm>
              <a:off x="114" y="76"/>
              <a:ext cx="855" cy="855"/>
            </a:xfrm>
            <a:prstGeom prst="rect">
              <a:avLst/>
            </a:prstGeom>
            <a:noFill/>
            <a:ln w="9525">
              <a:noFill/>
            </a:ln>
          </p:spPr>
        </p:pic>
      </p:grpSp>
      <p:sp>
        <p:nvSpPr>
          <p:cNvPr id="3081" name="Rectangle 15"/>
          <p:cNvSpPr/>
          <p:nvPr/>
        </p:nvSpPr>
        <p:spPr>
          <a:xfrm>
            <a:off x="1588" y="-20637"/>
            <a:ext cx="457200" cy="28892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82" name="Rectangle 16"/>
          <p:cNvSpPr/>
          <p:nvPr/>
        </p:nvSpPr>
        <p:spPr>
          <a:xfrm>
            <a:off x="230188" y="-19050"/>
            <a:ext cx="457200" cy="14287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83" name="Rectangle 17"/>
          <p:cNvSpPr/>
          <p:nvPr/>
        </p:nvSpPr>
        <p:spPr>
          <a:xfrm>
            <a:off x="8705850" y="-11112"/>
            <a:ext cx="457200" cy="28892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84" name="Rectangle 18"/>
          <p:cNvSpPr/>
          <p:nvPr/>
        </p:nvSpPr>
        <p:spPr>
          <a:xfrm>
            <a:off x="8423275" y="-11112"/>
            <a:ext cx="457200" cy="144462"/>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grpSp>
        <p:nvGrpSpPr>
          <p:cNvPr id="7" name="组合 6"/>
          <p:cNvGrpSpPr/>
          <p:nvPr/>
        </p:nvGrpSpPr>
        <p:grpSpPr>
          <a:xfrm>
            <a:off x="3635375" y="3967480"/>
            <a:ext cx="2378075" cy="306070"/>
            <a:chOff x="5725" y="6248"/>
            <a:chExt cx="3745" cy="482"/>
          </a:xfrm>
        </p:grpSpPr>
        <p:sp>
          <p:nvSpPr>
            <p:cNvPr id="3085" name="Rectangle 19"/>
            <p:cNvSpPr/>
            <p:nvPr/>
          </p:nvSpPr>
          <p:spPr>
            <a:xfrm>
              <a:off x="5725" y="6326"/>
              <a:ext cx="147" cy="327"/>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92" name="Text Box 20"/>
            <p:cNvSpPr txBox="1">
              <a:spLocks noChangeArrowheads="1"/>
            </p:cNvSpPr>
            <p:nvPr/>
          </p:nvSpPr>
          <p:spPr bwMode="auto">
            <a:xfrm>
              <a:off x="5846" y="6248"/>
              <a:ext cx="3624" cy="483"/>
            </a:xfrm>
            <a:prstGeom prst="rect">
              <a:avLst/>
            </a:prstGeom>
            <a:noFill/>
            <a:ln w="9525">
              <a:noFill/>
              <a:miter lim="800000"/>
            </a:ln>
          </p:spPr>
          <p:txBody>
            <a:bodyPr wrap="square">
              <a:spAutoFit/>
            </a:bodyPr>
            <a:lstStyle/>
            <a:p>
              <a:pPr marR="0" defTabSz="914400">
                <a:buClrTx/>
                <a:buSzTx/>
                <a:buFont typeface="Arial" panose="020B0604020202020204" pitchFamily="34" charset="0"/>
                <a:buNone/>
                <a:defRPr/>
              </a:pP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魏屹海</a:t>
              </a:r>
              <a:r>
                <a:rPr kumimoji="0" lang="en-US" altLang="zh-CN"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 </a:t>
              </a:r>
              <a:endPar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3088" name="Group 24"/>
          <p:cNvGrpSpPr/>
          <p:nvPr/>
        </p:nvGrpSpPr>
        <p:grpSpPr>
          <a:xfrm>
            <a:off x="3635375" y="4331335"/>
            <a:ext cx="2757639" cy="306705"/>
            <a:chOff x="0" y="0"/>
            <a:chExt cx="4344" cy="483"/>
          </a:xfrm>
        </p:grpSpPr>
        <p:sp>
          <p:nvSpPr>
            <p:cNvPr id="3093" name="Rectangle 25"/>
            <p:cNvSpPr/>
            <p:nvPr/>
          </p:nvSpPr>
          <p:spPr>
            <a:xfrm>
              <a:off x="0" y="89"/>
              <a:ext cx="120" cy="328"/>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2" name="Text Box 26"/>
            <p:cNvSpPr txBox="1">
              <a:spLocks noChangeArrowheads="1"/>
            </p:cNvSpPr>
            <p:nvPr/>
          </p:nvSpPr>
          <p:spPr bwMode="auto">
            <a:xfrm>
              <a:off x="90" y="0"/>
              <a:ext cx="4254" cy="483"/>
            </a:xfrm>
            <a:prstGeom prst="rect">
              <a:avLst/>
            </a:prstGeom>
            <a:noFill/>
            <a:ln w="9525">
              <a:noFill/>
              <a:miter lim="800000"/>
            </a:ln>
            <a:effectLst/>
          </p:spPr>
          <p:txBody>
            <a:bodyPr wrap="square">
              <a:spAutoFit/>
            </a:bodyPr>
            <a:lstStyle/>
            <a:p>
              <a:pPr marR="0" defTabSz="914400">
                <a:buClrTx/>
                <a:buSzTx/>
                <a:buFont typeface="Arial" panose="020B0604020202020204" pitchFamily="34" charset="0"/>
                <a:buNone/>
                <a:defRPr/>
              </a:pP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中国科学院空天信息创新</a:t>
              </a: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研究院</a:t>
              </a:r>
              <a:endPar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089" name="Line 27"/>
          <p:cNvSpPr/>
          <p:nvPr/>
        </p:nvSpPr>
        <p:spPr>
          <a:xfrm>
            <a:off x="11113" y="2433638"/>
            <a:ext cx="9151937" cy="0"/>
          </a:xfrm>
          <a:prstGeom prst="line">
            <a:avLst/>
          </a:prstGeom>
          <a:ln w="19050" cap="flat" cmpd="sng">
            <a:solidFill>
              <a:schemeClr val="bg1"/>
            </a:solidFill>
            <a:prstDash val="solid"/>
            <a:headEnd type="none" w="med" len="med"/>
            <a:tailEnd type="none" w="med" len="med"/>
          </a:ln>
        </p:spPr>
      </p:sp>
      <p:sp>
        <p:nvSpPr>
          <p:cNvPr id="3090" name="正圆 114"/>
          <p:cNvSpPr/>
          <p:nvPr/>
        </p:nvSpPr>
        <p:spPr>
          <a:xfrm>
            <a:off x="3683000" y="1720850"/>
            <a:ext cx="1755775" cy="1754188"/>
          </a:xfrm>
          <a:prstGeom prst="ellipse">
            <a:avLst/>
          </a:prstGeom>
          <a:solidFill>
            <a:schemeClr val="bg1"/>
          </a:solidFill>
          <a:ln w="28575" cap="flat" cmpd="sng">
            <a:solidFill>
              <a:srgbClr val="0078AA"/>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3091" name="Line 29"/>
          <p:cNvSpPr/>
          <p:nvPr/>
        </p:nvSpPr>
        <p:spPr>
          <a:xfrm>
            <a:off x="-6350" y="3713163"/>
            <a:ext cx="9150350" cy="0"/>
          </a:xfrm>
          <a:prstGeom prst="line">
            <a:avLst/>
          </a:prstGeom>
          <a:ln w="19050" cap="flat" cmpd="sng">
            <a:solidFill>
              <a:schemeClr val="bg1"/>
            </a:solidFill>
            <a:prstDash val="solid"/>
            <a:headEnd type="none" w="med" len="med"/>
            <a:tailEnd type="none" w="med" len="med"/>
          </a:ln>
        </p:spPr>
      </p:sp>
      <p:pic>
        <p:nvPicPr>
          <p:cNvPr id="4" name="图片 1"/>
          <p:cNvPicPr>
            <a:picLocks noChangeAspect="1"/>
          </p:cNvPicPr>
          <p:nvPr/>
        </p:nvPicPr>
        <p:blipFill>
          <a:blip r:embed="rId5"/>
          <a:stretch>
            <a:fillRect/>
          </a:stretch>
        </p:blipFill>
        <p:spPr>
          <a:xfrm>
            <a:off x="3746500" y="1787525"/>
            <a:ext cx="1631950" cy="1617663"/>
          </a:xfrm>
          <a:prstGeom prst="rect">
            <a:avLst/>
          </a:prstGeom>
          <a:noFill/>
          <a:ln w="9525">
            <a:noFill/>
          </a:ln>
        </p:spPr>
      </p:pic>
      <p:grpSp>
        <p:nvGrpSpPr>
          <p:cNvPr id="3" name="Group 24"/>
          <p:cNvGrpSpPr/>
          <p:nvPr/>
        </p:nvGrpSpPr>
        <p:grpSpPr>
          <a:xfrm>
            <a:off x="3635375" y="4695825"/>
            <a:ext cx="2757639" cy="306705"/>
            <a:chOff x="0" y="0"/>
            <a:chExt cx="4344" cy="483"/>
          </a:xfrm>
        </p:grpSpPr>
        <p:sp>
          <p:nvSpPr>
            <p:cNvPr id="5" name="Rectangle 25"/>
            <p:cNvSpPr/>
            <p:nvPr>
              <p:custDataLst>
                <p:tags r:id="rId6"/>
              </p:custDataLst>
            </p:nvPr>
          </p:nvSpPr>
          <p:spPr>
            <a:xfrm>
              <a:off x="0" y="89"/>
              <a:ext cx="120" cy="328"/>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6" name="Text Box 26"/>
            <p:cNvSpPr txBox="1">
              <a:spLocks noChangeArrowheads="1"/>
            </p:cNvSpPr>
            <p:nvPr>
              <p:custDataLst>
                <p:tags r:id="rId7"/>
              </p:custDataLst>
            </p:nvPr>
          </p:nvSpPr>
          <p:spPr bwMode="auto">
            <a:xfrm>
              <a:off x="90" y="0"/>
              <a:ext cx="4254" cy="483"/>
            </a:xfrm>
            <a:prstGeom prst="rect">
              <a:avLst/>
            </a:prstGeom>
            <a:noFill/>
            <a:ln w="9525">
              <a:noFill/>
              <a:miter lim="800000"/>
            </a:ln>
            <a:effectLst/>
          </p:spPr>
          <p:txBody>
            <a:bodyPr wrap="square">
              <a:spAutoFit/>
            </a:bodyPr>
            <a:lstStyle/>
            <a:p>
              <a:pPr marR="0" defTabSz="914400">
                <a:buClrTx/>
                <a:buSzTx/>
                <a:buFont typeface="Arial" panose="020B0604020202020204" pitchFamily="34" charset="0"/>
                <a:buNone/>
                <a:defRPr/>
              </a:pP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航天与微波遥感系统部（</a:t>
              </a: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六部）</a:t>
              </a:r>
              <a:endParaRPr kumimoji="0" lang="en-US" altLang="zh-CN"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endParaRPr>
            </a:p>
          </p:txBody>
        </p:sp>
      </p:grpSp>
    </p:spTree>
  </p:cSld>
  <p:clrMapOvr>
    <a:masterClrMapping/>
  </p:clrMapOvr>
  <p:transition advTm="9278">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custDataLst>
              <p:tags r:id="rId2"/>
            </p:custDataLst>
          </p:nvPr>
        </p:nvSpPr>
        <p:spPr>
          <a:xfrm>
            <a:off x="107950" y="573405"/>
            <a:ext cx="321754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定位桥梁位置并确定搜索区域</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07950" y="1030605"/>
            <a:ext cx="6132195" cy="1094740"/>
          </a:xfrm>
          <a:prstGeom prst="rect">
            <a:avLst/>
          </a:prstGeom>
          <a:noFill/>
          <a:ln w="41275" cmpd="sng">
            <a:solidFill>
              <a:schemeClr val="accent1">
                <a:shade val="50000"/>
              </a:schemeClr>
            </a:solidFill>
            <a:prstDash val="sysDash"/>
          </a:ln>
        </p:spPr>
        <p:txBody>
          <a:bodyPr wrap="square" rtlCol="0">
            <a:noAutofit/>
          </a:bodyPr>
          <a:p>
            <a:pPr lvl="0" indent="457200" algn="l">
              <a:lnSpc>
                <a:spcPct val="150000"/>
              </a:lnSpc>
              <a:buClrTx/>
              <a:buSzTx/>
              <a:buFontTx/>
            </a:pPr>
            <a:r>
              <a:rPr lang="zh-CN" altLang="en-US" sz="1400" b="1">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rPr>
              <a:t>河流主干线和河流边界的交点即为桥梁所在的点</a:t>
            </a:r>
            <a:r>
              <a:rPr lang="zh-CN" altLang="en-US" sz="1400">
                <a:latin typeface="微软雅黑" panose="020B0503020204020204" pitchFamily="34" charset="-122"/>
                <a:ea typeface="微软雅黑" panose="020B0503020204020204" pitchFamily="34" charset="-122"/>
                <a:cs typeface="Times New Roman" panose="02020603050405020304" charset="0"/>
                <a:sym typeface="+mn-ea"/>
              </a:rPr>
              <a:t>，通过这２个交点可以确定一个矩形搜索区域，首先计算出过这２点的直线及其中垂线，通过平移得到一个搜索区域，如图７所示。</a:t>
            </a:r>
            <a:endParaRPr lang="zh-CN" altLang="en-US" sz="1400">
              <a:latin typeface="微软雅黑" panose="020B0503020204020204" pitchFamily="34" charset="-122"/>
              <a:ea typeface="微软雅黑" panose="020B0503020204020204" pitchFamily="34" charset="-122"/>
              <a:cs typeface="Times New Roman" panose="02020603050405020304" charset="0"/>
              <a:sym typeface="+mn-ea"/>
            </a:endParaRPr>
          </a:p>
        </p:txBody>
      </p:sp>
      <mc:AlternateContent xmlns:mc="http://schemas.openxmlformats.org/markup-compatibility/2006">
        <mc:Choice xmlns:a14="http://schemas.microsoft.com/office/drawing/2010/main" Requires="a14">
          <p:sp>
            <p:nvSpPr>
              <p:cNvPr id="7" name="文本框 6"/>
              <p:cNvSpPr txBox="1"/>
              <p:nvPr>
                <p:custDataLst>
                  <p:tags r:id="rId4"/>
                </p:custDataLst>
              </p:nvPr>
            </p:nvSpPr>
            <p:spPr>
              <a:xfrm>
                <a:off x="252095" y="2571750"/>
                <a:ext cx="5564505" cy="1855470"/>
              </a:xfrm>
              <a:prstGeom prst="rect">
                <a:avLst/>
              </a:prstGeom>
              <a:noFill/>
              <a:ln w="41275" cmpd="sng">
                <a:solidFill>
                  <a:schemeClr val="accent1">
                    <a:shade val="50000"/>
                  </a:schemeClr>
                </a:solidFill>
                <a:prstDash val="sysDash"/>
              </a:ln>
            </p:spPr>
            <p:txBody>
              <a:bodyPr wrap="square" rtlCol="0">
                <a:noAutofit/>
              </a:bodyPr>
              <a:p>
                <a:pPr lvl="0" indent="457200" algn="l">
                  <a:lnSpc>
                    <a:spcPct val="16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图７中通过交点</a:t>
                </a:r>
                <a14:m>
                  <m:oMath xmlns:m="http://schemas.openxmlformats.org/officeDocument/2006/math">
                    <m:r>
                      <a:rPr lang="en-US" altLang="zh-CN" sz="1400" i="1">
                        <a:latin typeface="Cambria Math" panose="02040503050406030204" charset="0"/>
                        <a:ea typeface="微软雅黑" panose="020B0503020204020204" pitchFamily="34" charset="-122"/>
                        <a:cs typeface="Cambria Math" panose="02040503050406030204" charset="0"/>
                        <a:sym typeface="+mn-ea"/>
                      </a:rPr>
                      <m:t>𝐴</m:t>
                    </m:r>
                    <m:r>
                      <a:rPr lang="en-US" altLang="zh-CN" sz="1400" i="1">
                        <a:latin typeface="Cambria Math" panose="02040503050406030204" charset="0"/>
                        <a:ea typeface="MS Mincho" charset="0"/>
                        <a:cs typeface="Cambria Math" panose="02040503050406030204" charset="0"/>
                        <a:sym typeface="+mn-ea"/>
                      </a:rPr>
                      <m:t>(</m:t>
                    </m:r>
                    <m:r>
                      <a:rPr lang="en-US" altLang="zh-CN" sz="1400" i="1">
                        <a:latin typeface="Cambria Math" panose="02040503050406030204" charset="0"/>
                        <a:ea typeface="微软雅黑" panose="020B0503020204020204" pitchFamily="34" charset="-122"/>
                        <a:cs typeface="Cambria Math" panose="02040503050406030204" charset="0"/>
                        <a:sym typeface="+mn-ea"/>
                      </a:rPr>
                      <m:t>𝑥</m:t>
                    </m:r>
                    <m:r>
                      <a:rPr lang="en-US" altLang="zh-CN" sz="1400" i="1">
                        <a:latin typeface="Cambria Math" panose="02040503050406030204" charset="0"/>
                        <a:ea typeface="MS Mincho" charset="0"/>
                        <a:cs typeface="Cambria Math" panose="02040503050406030204" charset="0"/>
                        <a:sym typeface="+mn-ea"/>
                      </a:rPr>
                      <m:t>,</m:t>
                    </m:r>
                    <m:r>
                      <a:rPr lang="en-US" altLang="zh-CN" sz="1400" i="1">
                        <a:latin typeface="Cambria Math" panose="02040503050406030204" charset="0"/>
                        <a:ea typeface="微软雅黑" panose="020B0503020204020204" pitchFamily="34" charset="-122"/>
                        <a:cs typeface="Cambria Math" panose="02040503050406030204" charset="0"/>
                        <a:sym typeface="+mn-ea"/>
                      </a:rPr>
                      <m:t>𝑦</m:t>
                    </m:r>
                    <m:r>
                      <a:rPr lang="en-US" altLang="zh-CN" sz="1400" i="1">
                        <a:latin typeface="Cambria Math" panose="02040503050406030204" charset="0"/>
                        <a:ea typeface="MS Mincho" charset="0"/>
                        <a:cs typeface="Cambria Math" panose="02040503050406030204" charset="0"/>
                        <a:sym typeface="+mn-ea"/>
                      </a:rPr>
                      <m:t>),</m:t>
                    </m:r>
                    <m:r>
                      <a:rPr lang="en-US" altLang="zh-CN" sz="1400" i="1">
                        <a:latin typeface="Cambria Math" panose="02040503050406030204" charset="0"/>
                        <a:ea typeface="微软雅黑" panose="020B0503020204020204" pitchFamily="34" charset="-122"/>
                        <a:cs typeface="Cambria Math" panose="02040503050406030204" charset="0"/>
                        <a:sym typeface="+mn-ea"/>
                      </a:rPr>
                      <m:t>𝐵</m:t>
                    </m:r>
                    <m:r>
                      <a:rPr lang="en-US" altLang="zh-CN" sz="1400" i="1">
                        <a:latin typeface="Cambria Math" panose="02040503050406030204" charset="0"/>
                        <a:ea typeface="MS Mincho" charset="0"/>
                        <a:cs typeface="Cambria Math" panose="02040503050406030204" charset="0"/>
                        <a:sym typeface="+mn-ea"/>
                      </a:rPr>
                      <m:t>(</m:t>
                    </m:r>
                    <m:r>
                      <a:rPr lang="en-US" altLang="zh-CN" sz="1400" i="1">
                        <a:latin typeface="Cambria Math" panose="02040503050406030204" charset="0"/>
                        <a:ea typeface="微软雅黑" panose="020B0503020204020204" pitchFamily="34" charset="-122"/>
                        <a:cs typeface="Cambria Math" panose="02040503050406030204" charset="0"/>
                        <a:sym typeface="+mn-ea"/>
                      </a:rPr>
                      <m:t>𝑥</m:t>
                    </m:r>
                    <m:r>
                      <a:rPr lang="en-US" altLang="zh-CN" sz="1400" i="1">
                        <a:latin typeface="Cambria Math" panose="02040503050406030204" charset="0"/>
                        <a:ea typeface="MS Mincho" charset="0"/>
                        <a:cs typeface="Cambria Math" panose="02040503050406030204" charset="0"/>
                        <a:sym typeface="+mn-ea"/>
                      </a:rPr>
                      <m:t>,</m:t>
                    </m:r>
                    <m:r>
                      <a:rPr lang="en-US" altLang="zh-CN" sz="1400" i="1">
                        <a:latin typeface="Cambria Math" panose="02040503050406030204" charset="0"/>
                        <a:ea typeface="微软雅黑" panose="020B0503020204020204" pitchFamily="34" charset="-122"/>
                        <a:cs typeface="Cambria Math" panose="02040503050406030204" charset="0"/>
                        <a:sym typeface="+mn-ea"/>
                      </a:rPr>
                      <m:t>𝑦</m:t>
                    </m:r>
                    <m:r>
                      <a:rPr lang="en-US" altLang="zh-CN" sz="1400" i="1">
                        <a:latin typeface="Cambria Math" panose="02040503050406030204" charset="0"/>
                        <a:ea typeface="MS Mincho" charset="0"/>
                        <a:cs typeface="Cambria Math" panose="02040503050406030204" charset="0"/>
                        <a:sym typeface="+mn-ea"/>
                      </a:rPr>
                      <m:t>)</m:t>
                    </m:r>
                  </m:oMath>
                </a14:m>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分别确 定 了 ２ 条直线，一条过Ａ，Ｂ的直线和一条中垂线，它们的斜率分别记为ｋ１和ｋ２</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交点为</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M</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。对这２条直线分别进行左右或上下平移，得到一个 闭合区域，即为桥梁的搜索区域，若交点距离为ｄ，则矩形的宽设置为３ｄ，矩形的长设置为１０ｄ，如图８所示为得到的搜索区域。</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p:sp>
            <p:nvSpPr>
              <p:cNvPr id="7" name="文本框 6"/>
              <p:cNvSpPr txBox="1">
                <a:spLocks noRot="1" noChangeAspect="1" noMove="1" noResize="1" noEditPoints="1" noAdjustHandles="1" noChangeArrowheads="1" noChangeShapeType="1" noTextEdit="1"/>
              </p:cNvSpPr>
              <p:nvPr>
                <p:custDataLst>
                  <p:tags r:id="rId5"/>
                </p:custDataLst>
              </p:nvPr>
            </p:nvSpPr>
            <p:spPr>
              <a:xfrm>
                <a:off x="252095" y="2571750"/>
                <a:ext cx="5564505" cy="1855470"/>
              </a:xfrm>
              <a:prstGeom prst="rect">
                <a:avLst/>
              </a:prstGeom>
              <a:blipFill rotWithShape="1">
                <a:blip r:embed="rId6"/>
                <a:stretch>
                  <a:fillRect l="-377" t="-1129" r="-365" b="-1095"/>
                </a:stretch>
              </a:blipFill>
              <a:ln w="41275" cmpd="sng">
                <a:solidFill>
                  <a:schemeClr val="accent1">
                    <a:shade val="50000"/>
                  </a:schemeClr>
                </a:solidFill>
                <a:prstDash val="sysDash"/>
              </a:ln>
            </p:spPr>
            <p:txBody>
              <a:bodyPr/>
              <a:lstStyle/>
              <a:p>
                <a:r>
                  <a:rPr lang="zh-CN" altLang="en-US">
                    <a:noFill/>
                  </a:rPr>
                  <a:t> </a:t>
                </a:r>
              </a:p>
            </p:txBody>
          </p:sp>
        </mc:Fallback>
      </mc:AlternateContent>
      <p:graphicFrame>
        <p:nvGraphicFramePr>
          <p:cNvPr id="9" name="对象 8">
            <a:hlinkClick r:id="" action="ppaction://ole?verb="/>
          </p:cNvPr>
          <p:cNvGraphicFramePr>
            <a:graphicFrameLocks noChangeAspect="1"/>
          </p:cNvGraphicFramePr>
          <p:nvPr/>
        </p:nvGraphicFramePr>
        <p:xfrm>
          <a:off x="4514850" y="2463800"/>
          <a:ext cx="114300" cy="215900"/>
        </p:xfrm>
        <a:graphic>
          <a:graphicData uri="http://schemas.openxmlformats.org/presentationml/2006/ole">
            <mc:AlternateContent xmlns:mc="http://schemas.openxmlformats.org/markup-compatibility/2006">
              <mc:Choice xmlns:v="urn:schemas-microsoft-com:vml" Requires="v">
                <p:oleObj spid="_x0000_s1025" name="" r:id="rId7" imgW="114300" imgH="215900" progId="Equation.KSEE3">
                  <p:embed/>
                </p:oleObj>
              </mc:Choice>
              <mc:Fallback>
                <p:oleObj name="" r:id="rId7" imgW="114300" imgH="215900" progId="Equation.KSEE3">
                  <p:embed/>
                  <p:pic>
                    <p:nvPicPr>
                      <p:cNvPr id="0" name="图片 1024"/>
                      <p:cNvPicPr/>
                      <p:nvPr/>
                    </p:nvPicPr>
                    <p:blipFill>
                      <a:blip r:embed="rId8"/>
                      <a:stretch>
                        <a:fillRect/>
                      </a:stretch>
                    </p:blipFill>
                    <p:spPr>
                      <a:xfrm>
                        <a:off x="4514850" y="2463800"/>
                        <a:ext cx="114300" cy="215900"/>
                      </a:xfrm>
                      <a:prstGeom prst="rect">
                        <a:avLst/>
                      </a:prstGeom>
                    </p:spPr>
                  </p:pic>
                </p:oleObj>
              </mc:Fallback>
            </mc:AlternateContent>
          </a:graphicData>
        </a:graphic>
      </p:graphicFrame>
      <p:pic>
        <p:nvPicPr>
          <p:cNvPr id="14" name="图片 13"/>
          <p:cNvPicPr>
            <a:picLocks noChangeAspect="1"/>
          </p:cNvPicPr>
          <p:nvPr>
            <p:custDataLst>
              <p:tags r:id="rId9"/>
            </p:custDataLst>
          </p:nvPr>
        </p:nvPicPr>
        <p:blipFill>
          <a:blip r:embed="rId10"/>
          <a:stretch>
            <a:fillRect/>
          </a:stretch>
        </p:blipFill>
        <p:spPr>
          <a:xfrm>
            <a:off x="6082030" y="2449830"/>
            <a:ext cx="2947035" cy="2122805"/>
          </a:xfrm>
          <a:prstGeom prst="rect">
            <a:avLst/>
          </a:prstGeom>
        </p:spPr>
      </p:pic>
      <p:pic>
        <p:nvPicPr>
          <p:cNvPr id="15" name="图片 14"/>
          <p:cNvPicPr>
            <a:picLocks noChangeAspect="1"/>
          </p:cNvPicPr>
          <p:nvPr>
            <p:custDataLst>
              <p:tags r:id="rId11"/>
            </p:custDataLst>
          </p:nvPr>
        </p:nvPicPr>
        <p:blipFill>
          <a:blip r:embed="rId12"/>
          <a:stretch>
            <a:fillRect/>
          </a:stretch>
        </p:blipFill>
        <p:spPr>
          <a:xfrm>
            <a:off x="6443980" y="573405"/>
            <a:ext cx="2546985" cy="1844675"/>
          </a:xfrm>
          <a:prstGeom prst="rect">
            <a:avLst/>
          </a:prstGeom>
        </p:spPr>
      </p:pic>
    </p:spTree>
  </p:cSld>
  <p:clrMapOvr>
    <a:masterClrMapping/>
  </p:clrMapOvr>
  <p:transition advTm="1890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4" name="文本框 3"/>
          <p:cNvSpPr txBox="1"/>
          <p:nvPr>
            <p:custDataLst>
              <p:tags r:id="rId2"/>
            </p:custDataLst>
          </p:nvPr>
        </p:nvSpPr>
        <p:spPr>
          <a:xfrm>
            <a:off x="323850" y="573405"/>
            <a:ext cx="321754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集合间最小距离法提取桥梁</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318770" y="1030605"/>
            <a:ext cx="8494395" cy="3582035"/>
          </a:xfrm>
          <a:prstGeom prst="rect">
            <a:avLst/>
          </a:prstGeom>
          <a:noFill/>
          <a:ln w="41275" cmpd="sng">
            <a:solidFill>
              <a:schemeClr val="accent1">
                <a:shade val="50000"/>
              </a:schemeClr>
            </a:solidFill>
            <a:prstDash val="sysDash"/>
          </a:ln>
        </p:spPr>
        <p:txBody>
          <a:bodyPr wrap="square" rtlCol="0">
            <a:noAutofit/>
          </a:bodyPr>
          <a:p>
            <a:pPr lvl="0" indent="457200" algn="l">
              <a:lnSpc>
                <a:spcPct val="13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在桥梁的邻域内，河流的边界间以接近于最小距离的宽度呈现出２条近似平行的直线。首先提取河流的主干线，它与河流边界的交点附近可以确定边界集合对儿，从而缩小了搜索区域，同时解决了如何使河流边界间两两配对儿的问题。</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在搜索区域内确定２个边界集合，记为</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，定义</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dist(A,B)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为集合</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A,B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的距离，则集合间的最小距离如下所示：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然后根据集合间最小距离法，计算桥梁边界集合</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，即</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集合间距离与其最小距离相接近的边界点的集合，如下所示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3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式中：λ—距离容差，一般取１～３个像素。</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 name="对象 5">
            <a:hlinkClick r:id="" action="ppaction://ole?verb="/>
          </p:cNvPr>
          <p:cNvGraphicFramePr>
            <a:graphicFrameLocks noChangeAspect="1"/>
          </p:cNvGraphicFramePr>
          <p:nvPr/>
        </p:nvGraphicFramePr>
        <p:xfrm>
          <a:off x="3708400" y="2355215"/>
          <a:ext cx="2168525" cy="330835"/>
        </p:xfrm>
        <a:graphic>
          <a:graphicData uri="http://schemas.openxmlformats.org/presentationml/2006/ole">
            <mc:AlternateContent xmlns:mc="http://schemas.openxmlformats.org/markup-compatibility/2006">
              <mc:Choice xmlns:v="urn:schemas-microsoft-com:vml" Requires="v">
                <p:oleObj spid="_x0000_s2049" name="" r:id="rId4" imgW="1498600" imgH="228600" progId="Equation.DSMT4">
                  <p:embed/>
                </p:oleObj>
              </mc:Choice>
              <mc:Fallback>
                <p:oleObj name="" r:id="rId4" imgW="1498600" imgH="228600" progId="Equation.DSMT4">
                  <p:embed/>
                  <p:pic>
                    <p:nvPicPr>
                      <p:cNvPr id="0" name="图片 2048"/>
                      <p:cNvPicPr/>
                      <p:nvPr/>
                    </p:nvPicPr>
                    <p:blipFill>
                      <a:blip r:embed="rId5"/>
                      <a:stretch>
                        <a:fillRect/>
                      </a:stretch>
                    </p:blipFill>
                    <p:spPr>
                      <a:xfrm>
                        <a:off x="3708400" y="2355215"/>
                        <a:ext cx="2168525" cy="33083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361055" y="3219450"/>
          <a:ext cx="2863850" cy="554355"/>
        </p:xfrm>
        <a:graphic>
          <a:graphicData uri="http://schemas.openxmlformats.org/presentationml/2006/ole">
            <mc:AlternateContent xmlns:mc="http://schemas.openxmlformats.org/markup-compatibility/2006">
              <mc:Choice xmlns:v="urn:schemas-microsoft-com:vml" Requires="v">
                <p:oleObj spid="_x0000_s2050" name="" r:id="rId6" imgW="2362200" imgH="457200" progId="Equation.DSMT4">
                  <p:embed/>
                </p:oleObj>
              </mc:Choice>
              <mc:Fallback>
                <p:oleObj name="" r:id="rId6" imgW="2362200" imgH="457200" progId="Equation.DSMT4">
                  <p:embed/>
                  <p:pic>
                    <p:nvPicPr>
                      <p:cNvPr id="0" name="图片 2049"/>
                      <p:cNvPicPr/>
                      <p:nvPr/>
                    </p:nvPicPr>
                    <p:blipFill>
                      <a:blip r:embed="rId7"/>
                      <a:stretch>
                        <a:fillRect/>
                      </a:stretch>
                    </p:blipFill>
                    <p:spPr>
                      <a:xfrm>
                        <a:off x="3361055" y="3219450"/>
                        <a:ext cx="2863850" cy="554355"/>
                      </a:xfrm>
                      <a:prstGeom prst="rect">
                        <a:avLst/>
                      </a:prstGeom>
                    </p:spPr>
                  </p:pic>
                </p:oleObj>
              </mc:Fallback>
            </mc:AlternateContent>
          </a:graphicData>
        </a:graphic>
      </p:graphicFrame>
    </p:spTree>
  </p:cSld>
  <p:clrMapOvr>
    <a:masterClrMapping/>
  </p:clrMapOvr>
  <p:transition advTm="1890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270" y="502634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论文内容（实验</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结果）</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4" name="文本框 3"/>
          <p:cNvSpPr txBox="1"/>
          <p:nvPr>
            <p:custDataLst>
              <p:tags r:id="rId2"/>
            </p:custDataLst>
          </p:nvPr>
        </p:nvSpPr>
        <p:spPr>
          <a:xfrm>
            <a:off x="323850" y="573405"/>
            <a:ext cx="321754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最小二乘法拟合出桥梁边界线</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324485" y="1030605"/>
            <a:ext cx="5765800" cy="1028065"/>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我们可以通过对集合</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做最小二乘线性拟合，得到桥梁的边界直线。最小二乘拟合即通过 “最小化误差的平方和”来寻找数据的最佳函数匹配。</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t="35"/>
          <a:stretch>
            <a:fillRect/>
          </a:stretch>
        </p:blipFill>
        <p:spPr>
          <a:xfrm>
            <a:off x="6228080" y="421005"/>
            <a:ext cx="2496185" cy="1799590"/>
          </a:xfrm>
          <a:prstGeom prst="rect">
            <a:avLst/>
          </a:prstGeom>
        </p:spPr>
      </p:pic>
      <p:sp>
        <p:nvSpPr>
          <p:cNvPr id="3" name="文本框 2"/>
          <p:cNvSpPr txBox="1"/>
          <p:nvPr>
            <p:custDataLst>
              <p:tags r:id="rId6"/>
            </p:custDataLst>
          </p:nvPr>
        </p:nvSpPr>
        <p:spPr>
          <a:xfrm>
            <a:off x="252095" y="2295525"/>
            <a:ext cx="114998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实验结果</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7"/>
            </p:custDataLst>
          </p:nvPr>
        </p:nvSpPr>
        <p:spPr>
          <a:xfrm>
            <a:off x="323850" y="2787650"/>
            <a:ext cx="5107305" cy="1786255"/>
          </a:xfrm>
          <a:prstGeom prst="rect">
            <a:avLst/>
          </a:prstGeom>
          <a:noFill/>
          <a:ln w="41275" cmpd="sng">
            <a:solidFill>
              <a:schemeClr val="accent1">
                <a:shade val="50000"/>
              </a:schemeClr>
            </a:solidFill>
            <a:prstDash val="sysDash"/>
          </a:ln>
        </p:spPr>
        <p:txBody>
          <a:bodyPr wrap="square" rtlCol="0">
            <a:noAutofit/>
          </a:bodyPr>
          <a:p>
            <a:pPr lvl="0" indent="457200" algn="l">
              <a:lnSpc>
                <a:spcPct val="15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本文使用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Sandi</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实验室的真实</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图像作为实验用图，如图</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9(a)</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所示，分辨率为</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1m*1m</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。桥梁边界点集合提取效果如图</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9(b)</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所示，桥梁边界直线的拟合结果如图</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所示。图中可以看出，本论文所提出的算法可以较好的提取出桥梁边界，并且整个过程是自动化完成的，无需人工干预。</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custDataLst>
              <p:tags r:id="rId8"/>
            </p:custDataLst>
          </p:nvPr>
        </p:nvPicPr>
        <p:blipFill>
          <a:blip r:embed="rId9">
            <a:clrChange>
              <a:clrFrom>
                <a:srgbClr val="FFFFFF">
                  <a:alpha val="100000"/>
                </a:srgbClr>
              </a:clrFrom>
              <a:clrTo>
                <a:srgbClr val="FFFFFF">
                  <a:alpha val="100000"/>
                  <a:alpha val="0"/>
                </a:srgbClr>
              </a:clrTo>
            </a:clrChange>
          </a:blip>
          <a:stretch>
            <a:fillRect/>
          </a:stretch>
        </p:blipFill>
        <p:spPr>
          <a:xfrm>
            <a:off x="6012180" y="2244090"/>
            <a:ext cx="2825750" cy="2747010"/>
          </a:xfrm>
          <a:prstGeom prst="rect">
            <a:avLst/>
          </a:prstGeom>
        </p:spPr>
      </p:pic>
    </p:spTree>
  </p:cSld>
  <p:clrMapOvr>
    <a:masterClrMapping/>
  </p:clrMapOvr>
  <p:transition advTm="18900">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1935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算法实现（数据准备及读取）</a:t>
            </a:r>
            <a:endParaRPr lang="en-US" alt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241300" y="556260"/>
            <a:ext cx="8655050" cy="583565"/>
          </a:xfrm>
          <a:prstGeom prst="rect">
            <a:avLst/>
          </a:prstGeom>
          <a:noFill/>
          <a:ln w="28575" cmpd="sng">
            <a:solidFill>
              <a:schemeClr val="accent1">
                <a:shade val="50000"/>
              </a:schemeClr>
            </a:solidFill>
            <a:prstDash val="sysDash"/>
          </a:ln>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采用一张由</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波段，分辨率为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0.32mx0.38m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的高分辨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SAR</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图片进行算法复现，该地区属于北方平原。图片底部有一条蜿蜒的河流，高速横穿而过。</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RDA-plane-coordinate"/>
          <p:cNvPicPr>
            <a:picLocks noChangeAspect="1"/>
          </p:cNvPicPr>
          <p:nvPr/>
        </p:nvPicPr>
        <p:blipFill>
          <a:blip r:embed="rId2"/>
          <a:stretch>
            <a:fillRect/>
          </a:stretch>
        </p:blipFill>
        <p:spPr>
          <a:xfrm>
            <a:off x="324485" y="1276350"/>
            <a:ext cx="3195320" cy="3660140"/>
          </a:xfrm>
          <a:prstGeom prst="rect">
            <a:avLst/>
          </a:prstGeom>
        </p:spPr>
      </p:pic>
      <p:sp>
        <p:nvSpPr>
          <p:cNvPr id="5" name="文本框 4"/>
          <p:cNvSpPr txBox="1"/>
          <p:nvPr/>
        </p:nvSpPr>
        <p:spPr>
          <a:xfrm>
            <a:off x="3909060" y="1276350"/>
            <a:ext cx="4987290" cy="583565"/>
          </a:xfrm>
          <a:prstGeom prst="rect">
            <a:avLst/>
          </a:prstGeom>
          <a:noFill/>
          <a:ln w="28575" cmpd="sng">
            <a:solidFill>
              <a:schemeClr val="accent1">
                <a:shade val="50000"/>
              </a:schemeClr>
            </a:solidFill>
            <a:prstDash val="sysDash"/>
          </a:ln>
        </p:spPr>
        <p:txBody>
          <a:bodyPr wrap="square" rtlCol="0">
            <a:spAutoFit/>
          </a:bodyPr>
          <a:p>
            <a:pPr indent="457200"/>
            <a:r>
              <a:rPr lang="zh-CN" altLang="en-US" sz="1600">
                <a:latin typeface="微软雅黑" panose="020B0503020204020204" pitchFamily="34" charset="-122"/>
                <a:ea typeface="微软雅黑" panose="020B0503020204020204" pitchFamily="34" charset="-122"/>
              </a:rPr>
              <a:t>为了方便桥梁检测算法验证，将图片裁剪至只有桥梁和背景部分。</a:t>
            </a:r>
            <a:endParaRPr lang="zh-CN" altLang="en-US" sz="1600">
              <a:latin typeface="微软雅黑" panose="020B0503020204020204" pitchFamily="34" charset="-122"/>
              <a:ea typeface="微软雅黑" panose="020B0503020204020204" pitchFamily="34" charset="-122"/>
            </a:endParaRPr>
          </a:p>
        </p:txBody>
      </p:sp>
      <p:pic>
        <p:nvPicPr>
          <p:cNvPr id="7" name="图片 6" descr="CSA-bridge"/>
          <p:cNvPicPr>
            <a:picLocks noChangeAspect="1"/>
          </p:cNvPicPr>
          <p:nvPr/>
        </p:nvPicPr>
        <p:blipFill>
          <a:blip r:embed="rId3"/>
          <a:stretch>
            <a:fillRect/>
          </a:stretch>
        </p:blipFill>
        <p:spPr>
          <a:xfrm>
            <a:off x="3867150" y="1995805"/>
            <a:ext cx="5070475" cy="2786380"/>
          </a:xfrm>
          <a:prstGeom prst="rect">
            <a:avLst/>
          </a:prstGeom>
        </p:spPr>
      </p:pic>
      <p:cxnSp>
        <p:nvCxnSpPr>
          <p:cNvPr id="8" name="直接连接符 7"/>
          <p:cNvCxnSpPr/>
          <p:nvPr/>
        </p:nvCxnSpPr>
        <p:spPr>
          <a:xfrm>
            <a:off x="3632200" y="1268730"/>
            <a:ext cx="0" cy="3667760"/>
          </a:xfrm>
          <a:prstGeom prst="line">
            <a:avLst/>
          </a:prstGeom>
          <a:solidFill>
            <a:schemeClr val="accent1"/>
          </a:solidFill>
          <a:ln w="28575" cap="flat" cmpd="sng" algn="ctr">
            <a:solidFill>
              <a:schemeClr val="accent1">
                <a:shade val="50000"/>
              </a:schemeClr>
            </a:solidFill>
            <a:prstDash val="solid"/>
            <a:round/>
            <a:headEnd type="none" w="med" len="med"/>
            <a:tailEnd type="none" w="med" len="med"/>
          </a:ln>
        </p:spPr>
      </p:cxnSp>
    </p:spTree>
  </p:cSld>
  <p:clrMapOvr>
    <a:masterClrMapping/>
  </p:clrMapOvr>
  <p:transition advTm="1890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算法实现（中值滤波和直方图</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均衡）</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294005" y="699770"/>
            <a:ext cx="8698865" cy="645160"/>
          </a:xfrm>
          <a:prstGeom prst="rect">
            <a:avLst/>
          </a:prstGeom>
          <a:solidFill>
            <a:schemeClr val="accent1"/>
          </a:solidFill>
        </p:spPr>
        <p:txBody>
          <a:bodyPr wrap="square" rtlCol="0">
            <a:spAutoFit/>
          </a:bodyPr>
          <a:p>
            <a:pPr indent="457200"/>
            <a:r>
              <a:rPr lang="zh-CN" altLang="en-US">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a:latin typeface="微软雅黑" panose="020B0503020204020204" pitchFamily="34" charset="-122"/>
                <a:ea typeface="微软雅黑" panose="020B0503020204020204" pitchFamily="34" charset="-122"/>
                <a:cs typeface="微软雅黑" panose="020B0503020204020204" pitchFamily="34" charset="-122"/>
              </a:rPr>
              <a:t>中的medfilt2函数进行中值滤波，滤波器大小选为</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。用histeq函数进行直方图均衡。效果</a:t>
            </a:r>
            <a:r>
              <a:rPr lang="zh-CN" altLang="en-US">
                <a:latin typeface="微软雅黑" panose="020B0503020204020204" pitchFamily="34" charset="-122"/>
                <a:ea typeface="微软雅黑" panose="020B0503020204020204" pitchFamily="34" charset="-122"/>
                <a:cs typeface="微软雅黑" panose="020B0503020204020204" pitchFamily="34" charset="-122"/>
              </a:rPr>
              <a:t>如下：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中值滤波后的图像"/>
          <p:cNvPicPr>
            <a:picLocks noChangeAspect="1"/>
          </p:cNvPicPr>
          <p:nvPr/>
        </p:nvPicPr>
        <p:blipFill>
          <a:blip r:embed="rId2">
            <a:clrChange>
              <a:clrFrom>
                <a:srgbClr val="FFFFFF">
                  <a:alpha val="100000"/>
                </a:srgbClr>
              </a:clrFrom>
              <a:clrTo>
                <a:srgbClr val="FFFFFF">
                  <a:alpha val="100000"/>
                  <a:alpha val="0"/>
                </a:srgbClr>
              </a:clrTo>
            </a:clrChange>
          </a:blip>
          <a:srcRect t="20780" b="29065"/>
          <a:stretch>
            <a:fillRect/>
          </a:stretch>
        </p:blipFill>
        <p:spPr>
          <a:xfrm>
            <a:off x="107950" y="1779270"/>
            <a:ext cx="4402455" cy="2663825"/>
          </a:xfrm>
          <a:prstGeom prst="rect">
            <a:avLst/>
          </a:prstGeom>
        </p:spPr>
      </p:pic>
      <p:pic>
        <p:nvPicPr>
          <p:cNvPr id="6" name="图片 5" descr="直方图均衡后的图像"/>
          <p:cNvPicPr>
            <a:picLocks noChangeAspect="1"/>
          </p:cNvPicPr>
          <p:nvPr/>
        </p:nvPicPr>
        <p:blipFill>
          <a:blip r:embed="rId3">
            <a:clrChange>
              <a:clrFrom>
                <a:srgbClr val="FFFFFF">
                  <a:alpha val="100000"/>
                </a:srgbClr>
              </a:clrFrom>
              <a:clrTo>
                <a:srgbClr val="FFFFFF">
                  <a:alpha val="100000"/>
                  <a:alpha val="0"/>
                </a:srgbClr>
              </a:clrTo>
            </a:clrChange>
          </a:blip>
          <a:srcRect t="21003" b="29829"/>
          <a:stretch>
            <a:fillRect/>
          </a:stretch>
        </p:blipFill>
        <p:spPr>
          <a:xfrm>
            <a:off x="4859655" y="1707515"/>
            <a:ext cx="4201160" cy="2663825"/>
          </a:xfrm>
          <a:prstGeom prst="rect">
            <a:avLst/>
          </a:prstGeom>
        </p:spPr>
      </p:pic>
      <p:cxnSp>
        <p:nvCxnSpPr>
          <p:cNvPr id="7" name="直接连接符 6"/>
          <p:cNvCxnSpPr/>
          <p:nvPr/>
        </p:nvCxnSpPr>
        <p:spPr>
          <a:xfrm>
            <a:off x="4643755" y="1491615"/>
            <a:ext cx="0" cy="3293745"/>
          </a:xfrm>
          <a:prstGeom prst="line">
            <a:avLst/>
          </a:prstGeom>
          <a:solidFill>
            <a:schemeClr val="accent1"/>
          </a:solidFill>
          <a:ln w="44450" cap="flat" cmpd="sng" algn="ctr">
            <a:solidFill>
              <a:schemeClr val="accent1">
                <a:shade val="50000"/>
              </a:schemeClr>
            </a:solidFill>
            <a:prstDash val="sysDash"/>
            <a:round/>
            <a:headEnd type="none" w="med" len="med"/>
            <a:tailEnd type="none" w="med" len="med"/>
          </a:ln>
        </p:spPr>
      </p:cxnSp>
    </p:spTree>
  </p:cSld>
  <p:clrMapOvr>
    <a:masterClrMapping/>
  </p:clrMapOvr>
  <p:transition advTm="1890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270" y="501999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算法实现（两次</a:t>
            </a:r>
            <a:r>
              <a:rPr lang="en-US" alt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方法确定阈值</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297815" y="555625"/>
            <a:ext cx="8632825" cy="583565"/>
          </a:xfrm>
          <a:prstGeom prst="rect">
            <a:avLst/>
          </a:prstGeom>
          <a:solidFill>
            <a:schemeClr val="accent1"/>
          </a:solidFill>
          <a:ln>
            <a:noFill/>
          </a:ln>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利用两次</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方法确定阈值为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0.19608</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（最大值为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），利用graythresh函数确定，再用imbinarize函数对图片进行二值化。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两次otus方法确定阈值后图像"/>
          <p:cNvPicPr>
            <a:picLocks noChangeAspect="1"/>
          </p:cNvPicPr>
          <p:nvPr/>
        </p:nvPicPr>
        <p:blipFill>
          <a:blip r:embed="rId2">
            <a:clrChange>
              <a:clrFrom>
                <a:srgbClr val="FFFFFF">
                  <a:alpha val="100000"/>
                </a:srgbClr>
              </a:clrFrom>
              <a:clrTo>
                <a:srgbClr val="FFFFFF">
                  <a:alpha val="100000"/>
                  <a:alpha val="0"/>
                </a:srgbClr>
              </a:clrTo>
            </a:clrChange>
          </a:blip>
          <a:srcRect t="9790" b="17420"/>
          <a:stretch>
            <a:fillRect/>
          </a:stretch>
        </p:blipFill>
        <p:spPr>
          <a:xfrm>
            <a:off x="1296035" y="1276350"/>
            <a:ext cx="6635750" cy="3743960"/>
          </a:xfrm>
          <a:prstGeom prst="rect">
            <a:avLst/>
          </a:prstGeom>
        </p:spPr>
      </p:pic>
    </p:spTree>
  </p:cSld>
  <p:clrMapOvr>
    <a:masterClrMapping/>
  </p:clrMapOvr>
  <p:transition advTm="1890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算法实现（对图像进行</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腐蚀、空洞填充，孤立点去除）</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260350" y="628015"/>
            <a:ext cx="8707755" cy="58356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文章中没有说明对图片如何进行腐蚀、空洞填充，孤立点去除等操作。此处我采用一个像素半径为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的圆形结构进行腐蚀，孤立点去除操作参数取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。效果如下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custDataLst>
              <p:tags r:id="rId2"/>
            </p:custDataLst>
          </p:nvPr>
        </p:nvPicPr>
        <p:blipFill>
          <a:blip r:embed="rId3"/>
          <a:srcRect t="4176"/>
          <a:stretch>
            <a:fillRect/>
          </a:stretch>
        </p:blipFill>
        <p:spPr>
          <a:xfrm>
            <a:off x="5674360" y="2026285"/>
            <a:ext cx="3232785" cy="1661160"/>
          </a:xfrm>
          <a:prstGeom prst="rect">
            <a:avLst/>
          </a:prstGeom>
        </p:spPr>
      </p:pic>
      <p:pic>
        <p:nvPicPr>
          <p:cNvPr id="7" name="图片 6" descr="腐蚀、空洞填充，孤立点去除后的图片"/>
          <p:cNvPicPr>
            <a:picLocks noChangeAspect="1"/>
          </p:cNvPicPr>
          <p:nvPr/>
        </p:nvPicPr>
        <p:blipFill>
          <a:blip r:embed="rId4">
            <a:clrChange>
              <a:clrFrom>
                <a:srgbClr val="FFFFFF">
                  <a:alpha val="100000"/>
                </a:srgbClr>
              </a:clrFrom>
              <a:clrTo>
                <a:srgbClr val="FFFFFF">
                  <a:alpha val="100000"/>
                  <a:alpha val="0"/>
                </a:srgbClr>
              </a:clrTo>
            </a:clrChange>
          </a:blip>
          <a:srcRect l="2559" t="13691" r="2841" b="23469"/>
          <a:stretch>
            <a:fillRect/>
          </a:stretch>
        </p:blipFill>
        <p:spPr>
          <a:xfrm>
            <a:off x="60325" y="1360805"/>
            <a:ext cx="5328285" cy="3232150"/>
          </a:xfrm>
          <a:prstGeom prst="rect">
            <a:avLst/>
          </a:prstGeom>
        </p:spPr>
      </p:pic>
      <p:cxnSp>
        <p:nvCxnSpPr>
          <p:cNvPr id="8" name="直接连接符 7"/>
          <p:cNvCxnSpPr/>
          <p:nvPr>
            <p:custDataLst>
              <p:tags r:id="rId5"/>
            </p:custDataLst>
          </p:nvPr>
        </p:nvCxnSpPr>
        <p:spPr>
          <a:xfrm>
            <a:off x="5525135" y="1378585"/>
            <a:ext cx="0" cy="3293745"/>
          </a:xfrm>
          <a:prstGeom prst="line">
            <a:avLst/>
          </a:prstGeom>
          <a:solidFill>
            <a:schemeClr val="accent1"/>
          </a:solidFill>
          <a:ln w="44450" cap="flat" cmpd="sng" algn="ctr">
            <a:solidFill>
              <a:schemeClr val="accent1">
                <a:shade val="50000"/>
              </a:schemeClr>
            </a:solidFill>
            <a:prstDash val="sysDash"/>
            <a:round/>
            <a:headEnd type="none" w="med" len="med"/>
            <a:tailEnd type="none" w="med" len="med"/>
          </a:ln>
        </p:spPr>
      </p:cxnSp>
      <p:sp>
        <p:nvSpPr>
          <p:cNvPr id="9" name="文本框 8"/>
          <p:cNvSpPr txBox="1"/>
          <p:nvPr/>
        </p:nvSpPr>
        <p:spPr>
          <a:xfrm>
            <a:off x="5709285" y="1514475"/>
            <a:ext cx="3048000" cy="337185"/>
          </a:xfrm>
          <a:prstGeom prst="rect">
            <a:avLst/>
          </a:prstGeom>
          <a:solidFill>
            <a:schemeClr val="accent1"/>
          </a:solidFill>
        </p:spPr>
        <p:txBody>
          <a:bodyPr wrap="square" rtlCol="0">
            <a:spAutoFit/>
          </a:bodyPr>
          <a:p>
            <a:pPr algn="ct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代码截图</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advTm="1890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算法实现（图片</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取反）</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537210" y="628015"/>
            <a:ext cx="7880985" cy="337185"/>
          </a:xfrm>
          <a:prstGeom prst="rect">
            <a:avLst/>
          </a:prstGeom>
          <a:solidFill>
            <a:schemeClr val="accent1"/>
          </a:solidFill>
        </p:spPr>
        <p:txBody>
          <a:bodyPr wrap="square" rtlCol="0">
            <a:spAutoFit/>
          </a:bodyPr>
          <a:p>
            <a:pPr algn="ct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利用imcomplement函数将图片取反，白的部分变黑，黑的部分变白。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将图片取反后的效果"/>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972185" y="987425"/>
            <a:ext cx="7038975" cy="4497070"/>
          </a:xfrm>
          <a:prstGeom prst="rect">
            <a:avLst/>
          </a:prstGeom>
        </p:spPr>
      </p:pic>
    </p:spTree>
  </p:cSld>
  <p:clrMapOvr>
    <a:masterClrMapping/>
  </p:clrMapOvr>
  <p:transition advTm="1890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570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算法实现（第一次开闭</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运算）</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467995" y="631825"/>
            <a:ext cx="8321040" cy="902970"/>
          </a:xfrm>
          <a:prstGeom prst="rect">
            <a:avLst/>
          </a:prstGeom>
          <a:solidFill>
            <a:schemeClr val="accent1"/>
          </a:solidFill>
        </p:spPr>
        <p:txBody>
          <a:bodyPr wrap="square" rtlCol="0">
            <a:spAutoFit/>
          </a:bodyPr>
          <a:p>
            <a:pPr indent="457200">
              <a:lnSpc>
                <a:spcPct val="11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对取反后的图片进行开闭运算，目的为去除毛糙点，文章没有具体说明是如何实现的。此处我先使用</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像素半径为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的圆形结构进行开运算，再用一个像素半径为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的圆形结构进行闭运算，效果如下：</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第一次开闭运算后的图片"/>
          <p:cNvPicPr>
            <a:picLocks noChangeAspect="1"/>
          </p:cNvPicPr>
          <p:nvPr/>
        </p:nvPicPr>
        <p:blipFill>
          <a:blip r:embed="rId2">
            <a:clrChange>
              <a:clrFrom>
                <a:srgbClr val="FFFFFF">
                  <a:alpha val="100000"/>
                </a:srgbClr>
              </a:clrFrom>
              <a:clrTo>
                <a:srgbClr val="FFFFFF">
                  <a:alpha val="100000"/>
                  <a:alpha val="0"/>
                </a:srgbClr>
              </a:clrTo>
            </a:clrChange>
          </a:blip>
          <a:srcRect t="9802" b="18815"/>
          <a:stretch>
            <a:fillRect/>
          </a:stretch>
        </p:blipFill>
        <p:spPr>
          <a:xfrm>
            <a:off x="1503045" y="1607820"/>
            <a:ext cx="5948680" cy="3332480"/>
          </a:xfrm>
          <a:prstGeom prst="rect">
            <a:avLst/>
          </a:prstGeom>
        </p:spPr>
      </p:pic>
    </p:spTree>
  </p:cSld>
  <p:clrMapOvr>
    <a:masterClrMapping/>
  </p:clrMapOvr>
  <p:transition advTm="1890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3175" y="501935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第二次开闭运算</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467995" y="560070"/>
            <a:ext cx="8100060" cy="58356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第一次开闭运算消除毛糙点效果不理想，采用矩形结构对图像进行二次开闭运算，大小为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10x14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像素（若调大第一次运算的结构元素，则可能损失桥梁目标信息）</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第二次开闭运算后的图片"/>
          <p:cNvPicPr>
            <a:picLocks noChangeAspect="1"/>
          </p:cNvPicPr>
          <p:nvPr/>
        </p:nvPicPr>
        <p:blipFill>
          <a:blip r:embed="rId2">
            <a:clrChange>
              <a:clrFrom>
                <a:srgbClr val="FFFFFF">
                  <a:alpha val="100000"/>
                </a:srgbClr>
              </a:clrFrom>
              <a:clrTo>
                <a:srgbClr val="FFFFFF">
                  <a:alpha val="100000"/>
                  <a:alpha val="0"/>
                </a:srgbClr>
              </a:clrTo>
            </a:clrChange>
          </a:blip>
          <a:srcRect t="4825" b="13713"/>
          <a:stretch>
            <a:fillRect/>
          </a:stretch>
        </p:blipFill>
        <p:spPr>
          <a:xfrm>
            <a:off x="1163320" y="1276350"/>
            <a:ext cx="6627495" cy="3602355"/>
          </a:xfrm>
          <a:prstGeom prst="rect">
            <a:avLst/>
          </a:prstGeom>
        </p:spPr>
      </p:pic>
    </p:spTree>
  </p:cSld>
  <p:clrMapOvr>
    <a:masterClrMapping/>
  </p:clrMapOvr>
  <p:transition advTm="1890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5080"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7" name="Rectangle 3"/>
          <p:cNvSpPr/>
          <p:nvPr/>
        </p:nvSpPr>
        <p:spPr>
          <a:xfrm>
            <a:off x="3175" y="502126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8" name="Text Box 4"/>
          <p:cNvSpPr txBox="1"/>
          <p:nvPr/>
        </p:nvSpPr>
        <p:spPr>
          <a:xfrm>
            <a:off x="107950" y="31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000" b="1" dirty="0">
                <a:solidFill>
                  <a:schemeClr val="bg1"/>
                </a:solidFill>
                <a:latin typeface="微软雅黑" panose="020B0503020204020204" pitchFamily="34" charset="-122"/>
                <a:ea typeface="微软雅黑" panose="020B0503020204020204" pitchFamily="34" charset="-122"/>
              </a:rPr>
              <a:t>目录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grpSp>
        <p:nvGrpSpPr>
          <p:cNvPr id="13" name="组合 12"/>
          <p:cNvGrpSpPr/>
          <p:nvPr/>
        </p:nvGrpSpPr>
        <p:grpSpPr>
          <a:xfrm>
            <a:off x="2987675" y="499110"/>
            <a:ext cx="4153535" cy="4386580"/>
            <a:chOff x="5726" y="804"/>
            <a:chExt cx="6541" cy="6908"/>
          </a:xfrm>
        </p:grpSpPr>
        <p:cxnSp>
          <p:nvCxnSpPr>
            <p:cNvPr id="10" name="直接连接符 9"/>
            <p:cNvCxnSpPr/>
            <p:nvPr/>
          </p:nvCxnSpPr>
          <p:spPr>
            <a:xfrm>
              <a:off x="5726" y="996"/>
              <a:ext cx="1" cy="6716"/>
            </a:xfrm>
            <a:prstGeom prst="line">
              <a:avLst/>
            </a:prstGeom>
            <a:solidFill>
              <a:schemeClr val="accent1"/>
            </a:solidFill>
            <a:ln w="73025" cap="flat" cmpd="sng" algn="ctr">
              <a:solidFill>
                <a:schemeClr val="accent1">
                  <a:shade val="50000"/>
                </a:schemeClr>
              </a:solidFill>
              <a:prstDash val="sysDot"/>
              <a:round/>
              <a:headEnd type="none" w="med" len="med"/>
              <a:tailEnd type="none" w="med" len="med"/>
            </a:ln>
          </p:spPr>
        </p:cxnSp>
        <p:grpSp>
          <p:nvGrpSpPr>
            <p:cNvPr id="12" name="组合 11"/>
            <p:cNvGrpSpPr/>
            <p:nvPr/>
          </p:nvGrpSpPr>
          <p:grpSpPr>
            <a:xfrm>
              <a:off x="6463" y="804"/>
              <a:ext cx="5804" cy="5899"/>
              <a:chOff x="5443" y="803"/>
              <a:chExt cx="5804" cy="5899"/>
            </a:xfrm>
          </p:grpSpPr>
          <p:sp>
            <p:nvSpPr>
              <p:cNvPr id="9" name="文本框 8"/>
              <p:cNvSpPr txBox="1"/>
              <p:nvPr/>
            </p:nvSpPr>
            <p:spPr>
              <a:xfrm>
                <a:off x="5954" y="2140"/>
                <a:ext cx="5293" cy="4562"/>
              </a:xfrm>
              <a:prstGeom prst="rect">
                <a:avLst/>
              </a:prstGeom>
              <a:noFill/>
            </p:spPr>
            <p:txBody>
              <a:bodyPr wrap="square" rtlCol="0">
                <a:spAutoFit/>
              </a:bodyPr>
              <a:p>
                <a:pPr algn="l">
                  <a:lnSpc>
                    <a:spcPct val="190000"/>
                  </a:lnSpc>
                </a:pPr>
                <a:r>
                  <a:rPr lang="en-US" alt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写在前面</a:t>
                </a:r>
                <a:endPar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90000"/>
                  </a:lnSpc>
                </a:pPr>
                <a:r>
                  <a:rPr lang="en-US" alt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论文内容</a:t>
                </a:r>
                <a:endParaRPr 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90000"/>
                  </a:lnSpc>
                </a:pPr>
                <a:r>
                  <a:rPr lang="en-US" alt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算法实现</a:t>
                </a:r>
                <a:endParaRPr lang="en-US" alt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90000"/>
                  </a:lnSpc>
                </a:pPr>
                <a:r>
                  <a:rPr lang="en-US" altLang="zh-CN"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分析与</a:t>
                </a:r>
                <a:r>
                  <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总结</a:t>
                </a:r>
                <a:endParaRPr lang="zh-CN" altLang="en-US" sz="2400" b="1">
                  <a:solidFill>
                    <a:srgbClr val="0070C0"/>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nvSpPr>
            <p:spPr>
              <a:xfrm>
                <a:off x="5443" y="803"/>
                <a:ext cx="4103" cy="1177"/>
              </a:xfrm>
              <a:prstGeom prst="rect">
                <a:avLst/>
              </a:prstGeom>
              <a:solidFill>
                <a:schemeClr val="accent1">
                  <a:lumMod val="75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4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 </a:t>
                </a:r>
                <a:r>
                  <a:rPr kumimoji="0" lang="zh-CN" altLang="en-US" sz="4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rPr>
                  <a:t>目录</a:t>
                </a:r>
                <a:endParaRPr kumimoji="0" lang="zh-CN" altLang="en-US" sz="4000" b="1" i="0" u="none" strike="noStrike" cap="none" normalizeH="0" baseline="0" smtClean="0">
                  <a:ln>
                    <a:noFill/>
                  </a:ln>
                  <a:solidFill>
                    <a:schemeClr val="bg1"/>
                  </a:solidFill>
                  <a:effectLst/>
                  <a:latin typeface="微软雅黑" panose="020B0503020204020204" pitchFamily="34" charset="-122"/>
                  <a:ea typeface="微软雅黑" panose="020B0503020204020204" pitchFamily="34" charset="-122"/>
                </a:endParaRPr>
              </a:p>
            </p:txBody>
          </p:sp>
        </p:grpSp>
      </p:grpSp>
      <p:pic>
        <p:nvPicPr>
          <p:cNvPr id="5" name="http://photo-static-api.fotomore.com/creative/vcg/400/version23/VCG41165676598.jpg?uid=386&amp;timestamp=1685091624&amp;sign=888fa1e52879c77e23975d67cfef5be7" descr="&amp;pky160_sjzg_VCG41165676598&amp;2&amp;src_toppic_inpsrchzd1&amp;"/>
          <p:cNvPicPr>
            <a:picLocks noChangeAspect="1"/>
          </p:cNvPicPr>
          <p:nvPr/>
        </p:nvPicPr>
        <p:blipFill>
          <a:blip r:embed="rId2"/>
          <a:stretch>
            <a:fillRect/>
          </a:stretch>
        </p:blipFill>
        <p:spPr>
          <a:xfrm>
            <a:off x="313690" y="2572385"/>
            <a:ext cx="2270125" cy="2251710"/>
          </a:xfrm>
          <a:prstGeom prst="rect">
            <a:avLst/>
          </a:prstGeom>
        </p:spPr>
      </p:pic>
      <p:sp>
        <p:nvSpPr>
          <p:cNvPr id="6" name="文本框 5"/>
          <p:cNvSpPr txBox="1"/>
          <p:nvPr/>
        </p:nvSpPr>
        <p:spPr>
          <a:xfrm>
            <a:off x="5809615" y="2345055"/>
            <a:ext cx="309880" cy="368300"/>
          </a:xfrm>
          <a:prstGeom prst="rect">
            <a:avLst/>
          </a:prstGeom>
          <a:noFill/>
        </p:spPr>
        <p:txBody>
          <a:bodyPr wrap="none" rtlCol="0">
            <a:spAutoFit/>
          </a:bodyPr>
          <a:p>
            <a:endParaRPr lang="zh-CN" altLang="en-US"/>
          </a:p>
        </p:txBody>
      </p:sp>
      <p:pic>
        <p:nvPicPr>
          <p:cNvPr id="4" name="http://photo-static-api.fotomore.com/creative/vcg/400/new/VCG41N1441180941.jpg?uid=386&amp;timestamp=1686813754&amp;sign=7401fe23d430ef1d9135bcc70e8973dd" descr="&amp;pky360_sjzg_VCG41N1441180941&amp;2&amp;src_toppic_inpsrchzd1&amp;"/>
          <p:cNvPicPr>
            <a:picLocks noChangeAspect="1"/>
          </p:cNvPicPr>
          <p:nvPr/>
        </p:nvPicPr>
        <p:blipFill>
          <a:blip r:embed="rId3"/>
          <a:stretch>
            <a:fillRect/>
          </a:stretch>
        </p:blipFill>
        <p:spPr>
          <a:xfrm>
            <a:off x="194945" y="699770"/>
            <a:ext cx="2540635" cy="1805940"/>
          </a:xfrm>
          <a:prstGeom prst="rect">
            <a:avLst/>
          </a:prstGeom>
        </p:spPr>
      </p:pic>
      <p:pic>
        <p:nvPicPr>
          <p:cNvPr id="2" name="图片 1" descr="AIRCASLOGO"/>
          <p:cNvPicPr>
            <a:picLocks noChangeAspect="1"/>
          </p:cNvPicPr>
          <p:nvPr/>
        </p:nvPicPr>
        <p:blipFill>
          <a:blip r:embed="rId4"/>
          <a:stretch>
            <a:fillRect/>
          </a:stretch>
        </p:blipFill>
        <p:spPr>
          <a:xfrm>
            <a:off x="7773670" y="556260"/>
            <a:ext cx="1335405" cy="923925"/>
          </a:xfrm>
          <a:prstGeom prst="rect">
            <a:avLst/>
          </a:prstGeom>
        </p:spPr>
      </p:pic>
    </p:spTree>
    <p:custDataLst>
      <p:tags r:id="rId5"/>
    </p:custDataLst>
  </p:cSld>
  <p:clrMapOvr>
    <a:masterClrMapping/>
  </p:clrMapOvr>
  <p:transition advTm="12528">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1935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算法实现（连通域</a:t>
            </a:r>
            <a:r>
              <a:rPr lang="en-US" alt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278130" y="716915"/>
            <a:ext cx="8568690" cy="58356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联通的方法得到连通域面积，应用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方法确定面积阈值，阈值剔除面积过小的连接分量，并进行与运算，效果如下：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统计面积并且去除"/>
          <p:cNvPicPr>
            <a:picLocks noChangeAspect="1"/>
          </p:cNvPicPr>
          <p:nvPr/>
        </p:nvPicPr>
        <p:blipFill>
          <a:blip r:embed="rId2">
            <a:clrChange>
              <a:clrFrom>
                <a:srgbClr val="FFFFFF">
                  <a:alpha val="100000"/>
                </a:srgbClr>
              </a:clrFrom>
              <a:clrTo>
                <a:srgbClr val="FFFFFF">
                  <a:alpha val="100000"/>
                  <a:alpha val="0"/>
                </a:srgbClr>
              </a:clrTo>
            </a:clrChange>
          </a:blip>
          <a:srcRect l="4272" t="8346" r="2706" b="18815"/>
          <a:stretch>
            <a:fillRect/>
          </a:stretch>
        </p:blipFill>
        <p:spPr>
          <a:xfrm>
            <a:off x="107950" y="1703070"/>
            <a:ext cx="4236720" cy="2534285"/>
          </a:xfrm>
          <a:prstGeom prst="rect">
            <a:avLst/>
          </a:prstGeom>
        </p:spPr>
      </p:pic>
      <p:pic>
        <p:nvPicPr>
          <p:cNvPr id="2" name="图片 1" descr="与逻辑运算结果"/>
          <p:cNvPicPr>
            <a:picLocks noChangeAspect="1"/>
          </p:cNvPicPr>
          <p:nvPr>
            <p:custDataLst>
              <p:tags r:id="rId3"/>
            </p:custDataLst>
          </p:nvPr>
        </p:nvPicPr>
        <p:blipFill>
          <a:blip r:embed="rId4">
            <a:clrChange>
              <a:clrFrom>
                <a:srgbClr val="FFFFFF">
                  <a:alpha val="100000"/>
                </a:srgbClr>
              </a:clrFrom>
              <a:clrTo>
                <a:srgbClr val="FFFFFF">
                  <a:alpha val="100000"/>
                  <a:alpha val="0"/>
                </a:srgbClr>
              </a:clrTo>
            </a:clrChange>
          </a:blip>
          <a:stretch>
            <a:fillRect/>
          </a:stretch>
        </p:blipFill>
        <p:spPr>
          <a:xfrm>
            <a:off x="4524375" y="1651000"/>
            <a:ext cx="4672965" cy="2998470"/>
          </a:xfrm>
          <a:prstGeom prst="rect">
            <a:avLst/>
          </a:prstGeom>
        </p:spPr>
      </p:pic>
      <p:cxnSp>
        <p:nvCxnSpPr>
          <p:cNvPr id="8" name="直接连接符 7"/>
          <p:cNvCxnSpPr/>
          <p:nvPr>
            <p:custDataLst>
              <p:tags r:id="rId5"/>
            </p:custDataLst>
          </p:nvPr>
        </p:nvCxnSpPr>
        <p:spPr>
          <a:xfrm>
            <a:off x="4477385" y="1492250"/>
            <a:ext cx="0" cy="3362960"/>
          </a:xfrm>
          <a:prstGeom prst="line">
            <a:avLst/>
          </a:prstGeom>
          <a:solidFill>
            <a:schemeClr val="accent1"/>
          </a:solidFill>
          <a:ln w="44450" cap="flat" cmpd="sng" algn="ctr">
            <a:solidFill>
              <a:schemeClr val="accent1">
                <a:shade val="50000"/>
              </a:schemeClr>
            </a:solidFill>
            <a:prstDash val="sysDash"/>
            <a:round/>
            <a:headEnd type="none" w="med" len="med"/>
            <a:tailEnd type="none" w="med" len="med"/>
          </a:ln>
        </p:spPr>
      </p:cxnSp>
    </p:spTree>
  </p:cSld>
  <p:clrMapOvr>
    <a:masterClrMapping/>
  </p:clrMapOvr>
  <p:transition advTm="1890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0" y="501935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算法实现（提取河流主干与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边界）</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331470" y="915670"/>
            <a:ext cx="8547100" cy="58356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论文中并未说明是如何提取河流边界与主干的，因此我采用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matlab</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中bwmorph函数，和基于canny算子的edge函数实现对河流主干与边界提取，效果如下。</a:t>
            </a:r>
            <a:endPar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提取河流边界线"/>
          <p:cNvPicPr>
            <a:picLocks noChangeAspect="1"/>
          </p:cNvPicPr>
          <p:nvPr/>
        </p:nvPicPr>
        <p:blipFill>
          <a:blip r:embed="rId2">
            <a:clrChange>
              <a:clrFrom>
                <a:srgbClr val="FFFFFF">
                  <a:alpha val="100000"/>
                </a:srgbClr>
              </a:clrFrom>
              <a:clrTo>
                <a:srgbClr val="FFFFFF">
                  <a:alpha val="100000"/>
                  <a:alpha val="0"/>
                </a:srgbClr>
              </a:clrTo>
            </a:clrChange>
          </a:blip>
          <a:srcRect l="4464" r="2219"/>
          <a:stretch>
            <a:fillRect/>
          </a:stretch>
        </p:blipFill>
        <p:spPr>
          <a:xfrm>
            <a:off x="107950" y="1735455"/>
            <a:ext cx="4485640" cy="2911475"/>
          </a:xfrm>
          <a:prstGeom prst="rect">
            <a:avLst/>
          </a:prstGeom>
        </p:spPr>
      </p:pic>
      <p:pic>
        <p:nvPicPr>
          <p:cNvPr id="5" name="图片 4" descr="提取河流主干"/>
          <p:cNvPicPr>
            <a:picLocks noChangeAspect="1"/>
          </p:cNvPicPr>
          <p:nvPr/>
        </p:nvPicPr>
        <p:blipFill>
          <a:blip r:embed="rId3">
            <a:clrChange>
              <a:clrFrom>
                <a:srgbClr val="FFFFFF">
                  <a:alpha val="100000"/>
                </a:srgbClr>
              </a:clrFrom>
              <a:clrTo>
                <a:srgbClr val="FFFFFF">
                  <a:alpha val="100000"/>
                  <a:alpha val="0"/>
                </a:srgbClr>
              </a:clrTo>
            </a:clrChange>
          </a:blip>
          <a:srcRect l="4088" r="2617"/>
          <a:stretch>
            <a:fillRect/>
          </a:stretch>
        </p:blipFill>
        <p:spPr>
          <a:xfrm>
            <a:off x="4597400" y="1659255"/>
            <a:ext cx="4511675" cy="3058160"/>
          </a:xfrm>
          <a:prstGeom prst="rect">
            <a:avLst/>
          </a:prstGeom>
        </p:spPr>
      </p:pic>
    </p:spTree>
  </p:cSld>
  <p:clrMapOvr>
    <a:masterClrMapping/>
  </p:clrMapOvr>
  <p:transition advTm="18900">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634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算法实现（提取河流主干与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边界）</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464820" y="604520"/>
            <a:ext cx="8214360" cy="583565"/>
          </a:xfrm>
          <a:prstGeom prst="rect">
            <a:avLst/>
          </a:prstGeom>
          <a:solidFill>
            <a:schemeClr val="accent1"/>
          </a:solidFill>
        </p:spPr>
        <p:txBody>
          <a:bodyPr wrap="square" rtlCol="0">
            <a:spAutoFit/>
          </a:bodyPr>
          <a:p>
            <a:pPr indent="457200"/>
            <a:r>
              <a:rPr lang="zh-CN" altLang="en-US" sz="1600" b="1">
                <a:solidFill>
                  <a:srgbClr val="FF0000"/>
                </a:solidFill>
                <a:latin typeface="微软雅黑" panose="020B0503020204020204" pitchFamily="34" charset="-122"/>
                <a:ea typeface="微软雅黑" panose="020B0503020204020204" pitchFamily="34" charset="-122"/>
              </a:rPr>
              <a:t>区别于论文中的效果，河流主干与边界并未相交，这对于搜索区域的确定是一个困扰。将主干与河流重叠显示，如下图所示</a:t>
            </a:r>
            <a:r>
              <a:rPr lang="en-US" altLang="zh-CN" sz="1600" b="1">
                <a:solidFill>
                  <a:srgbClr val="FF0000"/>
                </a:solidFill>
                <a:latin typeface="微软雅黑" panose="020B0503020204020204" pitchFamily="34" charset="-122"/>
                <a:ea typeface="微软雅黑" panose="020B0503020204020204" pitchFamily="34" charset="-122"/>
              </a:rPr>
              <a:t>:</a:t>
            </a:r>
            <a:endParaRPr lang="en-US" altLang="zh-CN" sz="1600" b="1">
              <a:solidFill>
                <a:srgbClr val="FF0000"/>
              </a:solidFill>
              <a:latin typeface="微软雅黑" panose="020B0503020204020204" pitchFamily="34" charset="-122"/>
              <a:ea typeface="微软雅黑" panose="020B0503020204020204" pitchFamily="34" charset="-122"/>
            </a:endParaRPr>
          </a:p>
        </p:txBody>
      </p:sp>
      <p:pic>
        <p:nvPicPr>
          <p:cNvPr id="6" name="图片 5" descr="河流主干线和边界线一起显示"/>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7950" y="1276350"/>
            <a:ext cx="6214110" cy="39293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893435" y="1584325"/>
            <a:ext cx="3128645" cy="2300605"/>
          </a:xfrm>
          <a:prstGeom prst="rect">
            <a:avLst/>
          </a:prstGeom>
        </p:spPr>
      </p:pic>
      <p:sp>
        <p:nvSpPr>
          <p:cNvPr id="8" name="矩形 7"/>
          <p:cNvSpPr/>
          <p:nvPr/>
        </p:nvSpPr>
        <p:spPr>
          <a:xfrm>
            <a:off x="2699385" y="2952115"/>
            <a:ext cx="575945" cy="504190"/>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9" name="直接箭头连接符 8"/>
          <p:cNvCxnSpPr>
            <a:stCxn id="8" idx="3"/>
          </p:cNvCxnSpPr>
          <p:nvPr/>
        </p:nvCxnSpPr>
        <p:spPr>
          <a:xfrm flipV="1">
            <a:off x="3275330" y="2952115"/>
            <a:ext cx="2618105" cy="252095"/>
          </a:xfrm>
          <a:prstGeom prst="straightConnector1">
            <a:avLst/>
          </a:prstGeom>
          <a:solidFill>
            <a:schemeClr val="accent1"/>
          </a:solidFill>
          <a:ln w="28575" cap="flat" cmpd="sng" algn="ctr">
            <a:solidFill>
              <a:srgbClr val="FF0000"/>
            </a:solidFill>
            <a:prstDash val="solid"/>
            <a:round/>
            <a:headEnd type="none" w="med" len="med"/>
            <a:tailEnd type="arrow" w="med" len="med"/>
          </a:ln>
        </p:spPr>
      </p:cxnSp>
      <p:sp>
        <p:nvSpPr>
          <p:cNvPr id="10" name="文本框 9"/>
          <p:cNvSpPr txBox="1"/>
          <p:nvPr/>
        </p:nvSpPr>
        <p:spPr>
          <a:xfrm>
            <a:off x="6633845" y="4011930"/>
            <a:ext cx="1782445" cy="368300"/>
          </a:xfrm>
          <a:prstGeom prst="rect">
            <a:avLst/>
          </a:prstGeom>
          <a:solidFill>
            <a:schemeClr val="accent1"/>
          </a:solidFill>
        </p:spPr>
        <p:txBody>
          <a:bodyPr wrap="square" rtlCol="0">
            <a:spAutoFit/>
          </a:bodyPr>
          <a:p>
            <a:pPr algn="ctr"/>
            <a:r>
              <a:rPr lang="zh-CN" altLang="en-US">
                <a:latin typeface="微软雅黑" panose="020B0503020204020204" pitchFamily="34" charset="-122"/>
                <a:ea typeface="微软雅黑" panose="020B0503020204020204" pitchFamily="34" charset="-122"/>
              </a:rPr>
              <a:t>河流主干</a:t>
            </a:r>
            <a:r>
              <a:rPr lang="zh-CN" altLang="en-US">
                <a:latin typeface="微软雅黑" panose="020B0503020204020204" pitchFamily="34" charset="-122"/>
                <a:ea typeface="微软雅黑" panose="020B0503020204020204" pitchFamily="34" charset="-122"/>
              </a:rPr>
              <a:t>细节</a:t>
            </a: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advTm="18900">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算法实现（提取河流主干与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边界）</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294005" y="699770"/>
            <a:ext cx="8639810" cy="82994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rPr>
              <a:t>为了解决河流主干不相交这一问题，针对此图特点，寻找左侧河流主干道最右侧的点，与右侧图片中河流主干道的最左侧的点相连接，从而构造一根直线作为河道，由此可实现河道与边界相交的目的，如下图所示：</a:t>
            </a:r>
            <a:endParaRPr lang="zh-CN" altLang="en-US" sz="1600">
              <a:latin typeface="微软雅黑" panose="020B0503020204020204" pitchFamily="34" charset="-122"/>
              <a:ea typeface="微软雅黑" panose="020B0503020204020204" pitchFamily="34" charset="-122"/>
            </a:endParaRPr>
          </a:p>
        </p:txBody>
      </p:sp>
      <p:pic>
        <p:nvPicPr>
          <p:cNvPr id="6" name="图片 5" descr="重叠的河流主干线和边界线一起显示"/>
          <p:cNvPicPr>
            <a:picLocks noChangeAspect="1"/>
          </p:cNvPicPr>
          <p:nvPr/>
        </p:nvPicPr>
        <p:blipFill>
          <a:blip r:embed="rId2">
            <a:clrChange>
              <a:clrFrom>
                <a:srgbClr val="FFFFFF">
                  <a:alpha val="100000"/>
                </a:srgbClr>
              </a:clrFrom>
              <a:clrTo>
                <a:srgbClr val="FFFFFF">
                  <a:alpha val="100000"/>
                  <a:alpha val="0"/>
                </a:srgbClr>
              </a:clrTo>
            </a:clrChange>
          </a:blip>
          <a:srcRect l="4155" r="4388" b="10978"/>
          <a:stretch>
            <a:fillRect/>
          </a:stretch>
        </p:blipFill>
        <p:spPr>
          <a:xfrm>
            <a:off x="36195" y="1663065"/>
            <a:ext cx="4795520" cy="2952115"/>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932045" y="1924050"/>
            <a:ext cx="4111625" cy="2615565"/>
          </a:xfrm>
          <a:prstGeom prst="rect">
            <a:avLst/>
          </a:prstGeom>
        </p:spPr>
      </p:pic>
      <p:sp>
        <p:nvSpPr>
          <p:cNvPr id="8" name="矩形 7"/>
          <p:cNvSpPr/>
          <p:nvPr/>
        </p:nvSpPr>
        <p:spPr>
          <a:xfrm>
            <a:off x="2195830" y="3148330"/>
            <a:ext cx="504190" cy="359410"/>
          </a:xfrm>
          <a:prstGeom prst="rect">
            <a:avLst/>
          </a:prstGeom>
          <a:noFill/>
          <a:ln w="31750"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9" name="直接箭头连接符 8"/>
          <p:cNvCxnSpPr>
            <a:stCxn id="8" idx="3"/>
          </p:cNvCxnSpPr>
          <p:nvPr/>
        </p:nvCxnSpPr>
        <p:spPr>
          <a:xfrm>
            <a:off x="2700020" y="3328035"/>
            <a:ext cx="3671570" cy="0"/>
          </a:xfrm>
          <a:prstGeom prst="straightConnector1">
            <a:avLst/>
          </a:prstGeom>
          <a:solidFill>
            <a:schemeClr val="accent1"/>
          </a:solidFill>
          <a:ln w="31750" cap="flat" cmpd="sng" algn="ctr">
            <a:solidFill>
              <a:srgbClr val="FF0000"/>
            </a:solidFill>
            <a:prstDash val="solid"/>
            <a:round/>
            <a:headEnd type="none" w="med" len="med"/>
            <a:tailEnd type="arrow" w="med" len="med"/>
          </a:ln>
        </p:spPr>
      </p:cxnSp>
      <p:sp>
        <p:nvSpPr>
          <p:cNvPr id="10" name="矩形 9"/>
          <p:cNvSpPr/>
          <p:nvPr>
            <p:custDataLst>
              <p:tags r:id="rId5"/>
            </p:custDataLst>
          </p:nvPr>
        </p:nvSpPr>
        <p:spPr>
          <a:xfrm>
            <a:off x="6371590" y="2787015"/>
            <a:ext cx="1088390" cy="1038225"/>
          </a:xfrm>
          <a:prstGeom prst="rect">
            <a:avLst/>
          </a:prstGeom>
          <a:noFill/>
          <a:ln w="31750" cap="flat" cmpd="sng" algn="ctr">
            <a:solidFill>
              <a:srgbClr val="FF0000">
                <a:alpha val="68000"/>
              </a:srgbClr>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Tree>
  </p:cSld>
  <p:clrMapOvr>
    <a:masterClrMapping/>
  </p:clrMapOvr>
  <p:transition advTm="18900">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Arial Bold" panose="020B0604020202020204" charset="0"/>
                <a:cs typeface="Arial Bold" panose="020B0604020202020204" charset="0"/>
                <a:sym typeface="+mn-ea"/>
              </a:rPr>
              <a:t>算法实现（提取河流主干与</a:t>
            </a:r>
            <a:r>
              <a:rPr lang="zh-CN" sz="2000" b="1">
                <a:solidFill>
                  <a:schemeClr val="bg1"/>
                </a:solidFill>
                <a:effectLst>
                  <a:outerShdw blurRad="38100" dist="25400" dir="5400000" algn="ctr" rotWithShape="0">
                    <a:srgbClr val="6E747A">
                      <a:alpha val="43000"/>
                      <a:alpha val="43000"/>
                    </a:srgbClr>
                  </a:outerShdw>
                </a:effectLst>
                <a:latin typeface="Arial Bold" panose="020B0604020202020204" charset="0"/>
                <a:cs typeface="Arial Bold" panose="020B0604020202020204" charset="0"/>
                <a:sym typeface="+mn-ea"/>
              </a:rPr>
              <a:t>边界）</a:t>
            </a:r>
            <a:endParaRPr lang="zh-CN" sz="2000" b="1">
              <a:solidFill>
                <a:schemeClr val="bg1"/>
              </a:solidFill>
              <a:effectLst>
                <a:outerShdw blurRad="38100" dist="25400" dir="5400000" algn="ctr" rotWithShape="0">
                  <a:srgbClr val="6E747A">
                    <a:alpha val="43000"/>
                    <a:alpha val="43000"/>
                  </a:srgbClr>
                </a:outerShdw>
              </a:effectLst>
              <a:latin typeface="Arial Bold" panose="020B0604020202020204" charset="0"/>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423545" y="700405"/>
            <a:ext cx="8380095" cy="82994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将连接之后的河流主干图片与河流边界做与运算可求出相交点，接着计算出中点坐标，依照论文的方法设置搜索区域，在此处长设置为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1.5d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，宽设置为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1.3d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（经过实验这样能达到最好的效果）。将画的框图和河流边界画在同一张图上。</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搜索区域"/>
          <p:cNvPicPr>
            <a:picLocks noChangeAspect="1"/>
          </p:cNvPicPr>
          <p:nvPr/>
        </p:nvPicPr>
        <p:blipFill>
          <a:blip r:embed="rId2">
            <a:clrChange>
              <a:clrFrom>
                <a:srgbClr val="FFFFFF">
                  <a:alpha val="100000"/>
                </a:srgbClr>
              </a:clrFrom>
              <a:clrTo>
                <a:srgbClr val="FFFFFF">
                  <a:alpha val="100000"/>
                  <a:alpha val="0"/>
                </a:srgbClr>
              </a:clrTo>
            </a:clrChange>
          </a:blip>
          <a:srcRect l="4123" r="4026" b="11109"/>
          <a:stretch>
            <a:fillRect/>
          </a:stretch>
        </p:blipFill>
        <p:spPr>
          <a:xfrm>
            <a:off x="252095" y="1750695"/>
            <a:ext cx="4959985" cy="30353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579745" y="2038985"/>
            <a:ext cx="3343275" cy="2582545"/>
          </a:xfrm>
          <a:prstGeom prst="rect">
            <a:avLst/>
          </a:prstGeom>
        </p:spPr>
      </p:pic>
      <p:sp>
        <p:nvSpPr>
          <p:cNvPr id="11" name="矩形 10"/>
          <p:cNvSpPr/>
          <p:nvPr/>
        </p:nvSpPr>
        <p:spPr>
          <a:xfrm>
            <a:off x="2267585" y="3046730"/>
            <a:ext cx="935990" cy="791845"/>
          </a:xfrm>
          <a:prstGeom prst="rect">
            <a:avLst/>
          </a:prstGeom>
          <a:noFill/>
          <a:ln w="158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cxnSp>
        <p:nvCxnSpPr>
          <p:cNvPr id="13" name="直接箭头连接符 12"/>
          <p:cNvCxnSpPr>
            <a:stCxn id="11" idx="3"/>
          </p:cNvCxnSpPr>
          <p:nvPr/>
        </p:nvCxnSpPr>
        <p:spPr>
          <a:xfrm>
            <a:off x="3203575" y="3442970"/>
            <a:ext cx="3383915" cy="35560"/>
          </a:xfrm>
          <a:prstGeom prst="straightConnector1">
            <a:avLst/>
          </a:prstGeom>
          <a:solidFill>
            <a:schemeClr val="accent1"/>
          </a:solidFill>
          <a:ln w="9525" cap="flat" cmpd="sng" algn="ctr">
            <a:solidFill>
              <a:srgbClr val="FF0000"/>
            </a:solidFill>
            <a:prstDash val="solid"/>
            <a:round/>
            <a:headEnd type="none" w="med" len="med"/>
            <a:tailEnd type="arrow" w="med" len="med"/>
          </a:ln>
        </p:spPr>
      </p:cxnSp>
      <p:sp>
        <p:nvSpPr>
          <p:cNvPr id="14" name="矩形 13"/>
          <p:cNvSpPr/>
          <p:nvPr/>
        </p:nvSpPr>
        <p:spPr>
          <a:xfrm>
            <a:off x="6587490" y="2830830"/>
            <a:ext cx="1440180" cy="1224280"/>
          </a:xfrm>
          <a:prstGeom prst="rect">
            <a:avLst/>
          </a:prstGeom>
          <a:noFill/>
          <a:ln w="158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advTm="18900">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算法实现（提取桥梁边界</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数据）</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nvSpPr>
        <p:spPr>
          <a:xfrm>
            <a:off x="755650" y="696595"/>
            <a:ext cx="7744460" cy="583565"/>
          </a:xfrm>
          <a:prstGeom prst="rect">
            <a:avLst/>
          </a:prstGeom>
          <a:solidFill>
            <a:schemeClr val="accent1"/>
          </a:solidFill>
        </p:spPr>
        <p:txBody>
          <a:bodyPr wrap="square" rtlCol="0">
            <a:spAutoFit/>
          </a:bodyPr>
          <a:p>
            <a:pPr indent="457200"/>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利用poly2mask函数基于搜索区域创建掩膜区，与河流边界相乘，能够提取得到桥梁边界区域数据，如图所示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桥梁边界"/>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6195" y="1492250"/>
            <a:ext cx="5466080" cy="3456305"/>
          </a:xfrm>
          <a:prstGeom prst="rect">
            <a:avLst/>
          </a:prstGeom>
        </p:spPr>
      </p:pic>
      <p:sp>
        <p:nvSpPr>
          <p:cNvPr id="11" name="矩形 10"/>
          <p:cNvSpPr/>
          <p:nvPr>
            <p:custDataLst>
              <p:tags r:id="rId3"/>
            </p:custDataLst>
          </p:nvPr>
        </p:nvSpPr>
        <p:spPr>
          <a:xfrm>
            <a:off x="2627630" y="2860040"/>
            <a:ext cx="663575" cy="531495"/>
          </a:xfrm>
          <a:prstGeom prst="rect">
            <a:avLst/>
          </a:prstGeom>
          <a:noFill/>
          <a:ln w="158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4"/>
            </p:custDataLst>
          </p:nvPr>
        </p:nvPicPr>
        <p:blipFill>
          <a:blip r:embed="rId5"/>
          <a:stretch>
            <a:fillRect/>
          </a:stretch>
        </p:blipFill>
        <p:spPr>
          <a:xfrm>
            <a:off x="6004560" y="1841500"/>
            <a:ext cx="2842260" cy="2568575"/>
          </a:xfrm>
          <a:prstGeom prst="rect">
            <a:avLst/>
          </a:prstGeom>
        </p:spPr>
      </p:pic>
      <p:cxnSp>
        <p:nvCxnSpPr>
          <p:cNvPr id="13" name="直接箭头连接符 12"/>
          <p:cNvCxnSpPr/>
          <p:nvPr>
            <p:custDataLst>
              <p:tags r:id="rId6"/>
            </p:custDataLst>
          </p:nvPr>
        </p:nvCxnSpPr>
        <p:spPr>
          <a:xfrm>
            <a:off x="3275965" y="3148330"/>
            <a:ext cx="2592070" cy="0"/>
          </a:xfrm>
          <a:prstGeom prst="straightConnector1">
            <a:avLst/>
          </a:prstGeom>
          <a:solidFill>
            <a:schemeClr val="accent1"/>
          </a:solidFill>
          <a:ln w="31750" cap="flat" cmpd="sng" algn="ctr">
            <a:solidFill>
              <a:srgbClr val="FF0000"/>
            </a:solidFill>
            <a:prstDash val="solid"/>
            <a:round/>
            <a:headEnd type="none" w="med" len="med"/>
            <a:tailEnd type="arrow" w="med" len="med"/>
          </a:ln>
        </p:spPr>
      </p:cxnSp>
    </p:spTree>
  </p:cSld>
  <p:clrMapOvr>
    <a:masterClrMapping/>
  </p:clrMapOvr>
  <p:transition advTm="18900">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算法实现（数据</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整理）</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252095" y="628015"/>
            <a:ext cx="8658860" cy="902970"/>
          </a:xfrm>
          <a:prstGeom prst="rect">
            <a:avLst/>
          </a:prstGeom>
          <a:solidFill>
            <a:schemeClr val="accent1"/>
          </a:solidFill>
        </p:spPr>
        <p:txBody>
          <a:bodyPr wrap="square" rtlCol="0">
            <a:spAutoFit/>
          </a:bodyPr>
          <a:p>
            <a:pPr indent="457200">
              <a:lnSpc>
                <a:spcPct val="11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观察桥梁区域的数据发现在相同坐标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时对应多个</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坐标，因此我对数据进行处理：在相同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y</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坐标下，桥梁左侧数据均取最最右边像素的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坐标，同理，</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桥梁右侧数据均取最最左边像素的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x</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坐标。进行数据处理之后的效果如图所示</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（此部分论文未涉及）</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3131820" y="1636395"/>
            <a:ext cx="3197860" cy="3258185"/>
          </a:xfrm>
          <a:prstGeom prst="rect">
            <a:avLst/>
          </a:prstGeom>
        </p:spPr>
      </p:pic>
    </p:spTree>
  </p:cSld>
  <p:clrMapOvr>
    <a:masterClrMapping/>
  </p:clrMapOvr>
  <p:transition advTm="18900">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3175" y="501999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算法实现（提取</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桥梁）</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nvSpPr>
        <p:spPr>
          <a:xfrm>
            <a:off x="252095" y="628015"/>
            <a:ext cx="8658860" cy="632460"/>
          </a:xfrm>
          <a:prstGeom prst="rect">
            <a:avLst/>
          </a:prstGeom>
          <a:solidFill>
            <a:schemeClr val="accent1"/>
          </a:solidFill>
        </p:spPr>
        <p:txBody>
          <a:bodyPr wrap="square" rtlCol="0">
            <a:spAutoFit/>
          </a:bodyPr>
          <a:p>
            <a:pPr indent="457200">
              <a:lnSpc>
                <a:spcPct val="11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依据左侧和右侧桥梁的数据，利用polyfit函数对数据进行最小二乘拟合，将拟合后的线段画在原图上，可以得到桥梁区域检测的效果图，如下所示</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descr="最小二乘法拟合桥梁边界"/>
          <p:cNvPicPr>
            <a:picLocks noChangeAspect="1"/>
          </p:cNvPicPr>
          <p:nvPr/>
        </p:nvPicPr>
        <p:blipFill>
          <a:blip r:embed="rId2">
            <a:clrChange>
              <a:clrFrom>
                <a:srgbClr val="FFFFFF">
                  <a:alpha val="100000"/>
                </a:srgbClr>
              </a:clrFrom>
              <a:clrTo>
                <a:srgbClr val="FFFFFF">
                  <a:alpha val="100000"/>
                  <a:alpha val="0"/>
                </a:srgbClr>
              </a:clrTo>
            </a:clrChange>
          </a:blip>
          <a:srcRect l="3973" t="2407" r="3973" b="10802"/>
          <a:stretch>
            <a:fillRect/>
          </a:stretch>
        </p:blipFill>
        <p:spPr>
          <a:xfrm>
            <a:off x="107950" y="1492250"/>
            <a:ext cx="5370830" cy="320230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5723890" y="1743710"/>
            <a:ext cx="2994025" cy="2698750"/>
          </a:xfrm>
          <a:prstGeom prst="rect">
            <a:avLst/>
          </a:prstGeom>
        </p:spPr>
      </p:pic>
      <p:sp>
        <p:nvSpPr>
          <p:cNvPr id="5" name="矩形 4"/>
          <p:cNvSpPr/>
          <p:nvPr/>
        </p:nvSpPr>
        <p:spPr>
          <a:xfrm>
            <a:off x="2411730" y="2931795"/>
            <a:ext cx="720090" cy="648335"/>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矩形 6"/>
          <p:cNvSpPr/>
          <p:nvPr>
            <p:custDataLst>
              <p:tags r:id="rId5"/>
            </p:custDataLst>
          </p:nvPr>
        </p:nvSpPr>
        <p:spPr>
          <a:xfrm>
            <a:off x="6731635" y="2428240"/>
            <a:ext cx="1337945" cy="1433830"/>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 name="直接箭头连接符 7"/>
          <p:cNvCxnSpPr>
            <a:stCxn id="5" idx="3"/>
          </p:cNvCxnSpPr>
          <p:nvPr/>
        </p:nvCxnSpPr>
        <p:spPr>
          <a:xfrm flipV="1">
            <a:off x="3131820" y="3148330"/>
            <a:ext cx="3599815" cy="107950"/>
          </a:xfrm>
          <a:prstGeom prst="straightConnector1">
            <a:avLst/>
          </a:prstGeom>
          <a:solidFill>
            <a:schemeClr val="accent1"/>
          </a:solidFill>
          <a:ln w="41275" cap="flat" cmpd="sng" algn="ctr">
            <a:solidFill>
              <a:srgbClr val="FF0000"/>
            </a:solidFill>
            <a:prstDash val="solid"/>
            <a:round/>
            <a:headEnd type="none" w="med" len="med"/>
            <a:tailEnd type="arrow" w="med" len="med"/>
          </a:ln>
        </p:spPr>
      </p:cxnSp>
    </p:spTree>
  </p:cSld>
  <p:clrMapOvr>
    <a:masterClrMapping/>
  </p:clrMapOvr>
  <p:transition advTm="18900">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3175"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分析与总结</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9" name="文本框 8"/>
          <p:cNvSpPr txBox="1"/>
          <p:nvPr/>
        </p:nvSpPr>
        <p:spPr>
          <a:xfrm>
            <a:off x="36195" y="1002665"/>
            <a:ext cx="9061450" cy="3930650"/>
          </a:xfrm>
          <a:prstGeom prst="rect">
            <a:avLst/>
          </a:prstGeom>
          <a:noFill/>
          <a:ln w="28575" cmpd="sng">
            <a:solidFill>
              <a:schemeClr val="accent2">
                <a:lumMod val="40000"/>
                <a:lumOff val="60000"/>
              </a:schemeClr>
            </a:solidFill>
            <a:prstDash val="solid"/>
          </a:ln>
        </p:spPr>
        <p:txBody>
          <a:bodyPr wrap="square" rtlCol="0">
            <a:spAutoFit/>
          </a:bodyPr>
          <a:p>
            <a:pPr indent="457200">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确定二值化的阈值，使河流能够与背景信息分离开。论文中采用二次</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otsu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的方法实现阈值的选取。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图像的开闭运算，腐蚀，膨胀，连通域面积的选取，这些操作目的是消除除了河流外的多余的像素点，以便更好地得到河流的主干与边界。</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河流主干和边界的求取。文章中并没有详细地阐述是如何得到的，但是河流主干与边界的求取是获取搜索区域范围时不可避免的一点。若和我一样直接求河流的主干，河流主干与边界不相交，这样无法获取搜索区域的范围信息，这是一个很困扰的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30000"/>
              </a:lnSpc>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依靠河流主干与边界的交点确定桥梁的边界信息，从而确定出搜索范围，对搜索范围内的数据做最小距离滤除后，依据最小二乘法拟合出桥梁边界，完成自动检测桥梁边界算法的全过程。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1188085" y="518160"/>
            <a:ext cx="6936105" cy="450850"/>
          </a:xfrm>
          <a:prstGeom prst="rect">
            <a:avLst/>
          </a:prstGeom>
          <a:solidFill>
            <a:schemeClr val="accent1"/>
          </a:solidFill>
        </p:spPr>
        <p:txBody>
          <a:bodyPr wrap="square" rtlCol="0" anchor="t">
            <a:spAutoFit/>
          </a:bodyPr>
          <a:p>
            <a:pPr algn="ctr">
              <a:lnSpc>
                <a:spcPct val="130000"/>
              </a:lnSpc>
            </a:pPr>
            <a:r>
              <a:rPr lang="zh-CN" altLang="en-US">
                <a:latin typeface="微软雅黑" panose="020B0503020204020204" pitchFamily="34" charset="-122"/>
                <a:ea typeface="微软雅黑" panose="020B0503020204020204" pitchFamily="34" charset="-122"/>
                <a:sym typeface="+mn-ea"/>
              </a:rPr>
              <a:t>这篇论文中的算法主要的关键点包含以下几个方面：</a:t>
            </a:r>
            <a:endParaRPr lang="zh-CN" altLang="en-US">
              <a:latin typeface="微软雅黑" panose="020B0503020204020204" pitchFamily="34" charset="-122"/>
              <a:ea typeface="微软雅黑" panose="020B0503020204020204" pitchFamily="34" charset="-122"/>
              <a:sym typeface="+mn-ea"/>
            </a:endParaRPr>
          </a:p>
        </p:txBody>
      </p:sp>
    </p:spTree>
  </p:cSld>
  <p:clrMapOvr>
    <a:masterClrMapping/>
  </p:clrMapOvr>
  <p:transition advTm="18900">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分析与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总结</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10" name="文本框 9"/>
          <p:cNvSpPr txBox="1"/>
          <p:nvPr/>
        </p:nvSpPr>
        <p:spPr>
          <a:xfrm>
            <a:off x="683895" y="894080"/>
            <a:ext cx="4022725" cy="450850"/>
          </a:xfrm>
          <a:prstGeom prst="rect">
            <a:avLst/>
          </a:prstGeom>
          <a:solidFill>
            <a:schemeClr val="accent1"/>
          </a:solidFill>
        </p:spPr>
        <p:txBody>
          <a:bodyPr wrap="square" rtlCol="0" anchor="t">
            <a:spAutoFit/>
          </a:bodyPr>
          <a:p>
            <a:pPr algn="ctr">
              <a:lnSpc>
                <a:spcPct val="130000"/>
              </a:lnSpc>
            </a:pPr>
            <a:r>
              <a:rPr lang="zh-CN" altLang="en-US">
                <a:latin typeface="微软雅黑" panose="020B0503020204020204" pitchFamily="34" charset="-122"/>
                <a:ea typeface="微软雅黑" panose="020B0503020204020204" pitchFamily="34" charset="-122"/>
                <a:sym typeface="+mn-ea"/>
              </a:rPr>
              <a:t>方法的不足</a:t>
            </a:r>
            <a:endParaRPr lang="zh-CN" altLang="en-US">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683895" y="1398270"/>
            <a:ext cx="4009390" cy="2846070"/>
          </a:xfrm>
          <a:prstGeom prst="rect">
            <a:avLst/>
          </a:prstGeom>
          <a:noFill/>
          <a:ln w="28575" cmpd="sng">
            <a:solidFill>
              <a:schemeClr val="accent1">
                <a:shade val="50000"/>
              </a:schemeClr>
            </a:solidFill>
            <a:prstDash val="sysDash"/>
          </a:ln>
        </p:spPr>
        <p:txBody>
          <a:bodyPr wrap="square" rtlCol="0">
            <a:spAutoFit/>
          </a:bodyPr>
          <a:p>
            <a:pPr indent="457200">
              <a:lnSpc>
                <a:spcPct val="14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该文章的桥梁检测算法十分依赖图像的对比度阈值进行图片二值化，开闭变换消除孤立点等操作。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但在我的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SAR</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图像中，由于建筑物或自然景观的遮挡会造成大片的阴影区域，该阴影区域在进行连通域面积检测时，数值和河流面积相当，这会对河流的检测造成很大的困扰。</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CSA-bridge"/>
          <p:cNvPicPr>
            <a:picLocks noChangeAspect="1"/>
          </p:cNvPicPr>
          <p:nvPr>
            <p:custDataLst>
              <p:tags r:id="rId2"/>
            </p:custDataLst>
          </p:nvPr>
        </p:nvPicPr>
        <p:blipFill>
          <a:blip r:embed="rId3"/>
          <a:srcRect l="25560"/>
          <a:stretch>
            <a:fillRect/>
          </a:stretch>
        </p:blipFill>
        <p:spPr>
          <a:xfrm>
            <a:off x="5363845" y="591820"/>
            <a:ext cx="2868930" cy="2117725"/>
          </a:xfrm>
          <a:prstGeom prst="rect">
            <a:avLst/>
          </a:prstGeom>
        </p:spPr>
      </p:pic>
      <p:cxnSp>
        <p:nvCxnSpPr>
          <p:cNvPr id="3" name="直接箭头连接符 2"/>
          <p:cNvCxnSpPr/>
          <p:nvPr/>
        </p:nvCxnSpPr>
        <p:spPr>
          <a:xfrm>
            <a:off x="7451725" y="2247900"/>
            <a:ext cx="465455" cy="0"/>
          </a:xfrm>
          <a:prstGeom prst="straightConnector1">
            <a:avLst/>
          </a:prstGeom>
          <a:solidFill>
            <a:schemeClr val="accent1"/>
          </a:solidFill>
          <a:ln w="28575" cap="flat" cmpd="sng" algn="ctr">
            <a:solidFill>
              <a:srgbClr val="FF0000"/>
            </a:solidFill>
            <a:prstDash val="solid"/>
            <a:round/>
            <a:headEnd type="none" w="med" len="med"/>
            <a:tailEnd type="arrow" w="med" len="med"/>
          </a:ln>
        </p:spPr>
      </p:cxnSp>
      <p:sp>
        <p:nvSpPr>
          <p:cNvPr id="4" name="文本框 3"/>
          <p:cNvSpPr txBox="1"/>
          <p:nvPr/>
        </p:nvSpPr>
        <p:spPr>
          <a:xfrm>
            <a:off x="6279515" y="2031365"/>
            <a:ext cx="1172210" cy="136525"/>
          </a:xfrm>
          <a:prstGeom prst="rect">
            <a:avLst/>
          </a:prstGeom>
          <a:noFill/>
        </p:spPr>
        <p:txBody>
          <a:bodyPr wrap="square" rtlCol="0">
            <a:noAutofit/>
          </a:bodyPr>
          <a:p>
            <a:pPr algn="ctr"/>
            <a:r>
              <a:rPr lang="zh-CN" altLang="en-US">
                <a:solidFill>
                  <a:srgbClr val="FF0000"/>
                </a:solidFill>
                <a:latin typeface="微软雅黑" panose="020B0503020204020204" pitchFamily="34" charset="-122"/>
                <a:ea typeface="微软雅黑" panose="020B0503020204020204" pitchFamily="34" charset="-122"/>
              </a:rPr>
              <a:t>山的阴影</a:t>
            </a:r>
            <a:endParaRPr lang="zh-CN" altLang="en-US">
              <a:solidFill>
                <a:srgbClr val="FF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5796280" y="951865"/>
            <a:ext cx="614680" cy="335915"/>
          </a:xfrm>
          <a:prstGeom prst="straightConnector1">
            <a:avLst/>
          </a:prstGeom>
          <a:solidFill>
            <a:schemeClr val="accent1"/>
          </a:solidFill>
          <a:ln w="19050" cap="flat" cmpd="sng" algn="ctr">
            <a:solidFill>
              <a:srgbClr val="FF0000"/>
            </a:solidFill>
            <a:prstDash val="solid"/>
            <a:round/>
            <a:headEnd type="none" w="med" len="med"/>
            <a:tailEnd type="arrow" w="med" len="med"/>
          </a:ln>
        </p:spPr>
      </p:cxnSp>
      <p:sp>
        <p:nvSpPr>
          <p:cNvPr id="6" name="文本框 5"/>
          <p:cNvSpPr txBox="1"/>
          <p:nvPr/>
        </p:nvSpPr>
        <p:spPr>
          <a:xfrm>
            <a:off x="5436235" y="663575"/>
            <a:ext cx="2317115" cy="136525"/>
          </a:xfrm>
          <a:prstGeom prst="rect">
            <a:avLst/>
          </a:prstGeom>
          <a:noFill/>
        </p:spPr>
        <p:txBody>
          <a:bodyPr wrap="square" rtlCol="0">
            <a:noAutofit/>
          </a:bodyPr>
          <a:p>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高架桥</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道路的阴影</a:t>
            </a:r>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descr="与逻辑运算结果"/>
          <p:cNvPicPr>
            <a:picLocks noChangeAspect="1"/>
          </p:cNvPicPr>
          <p:nvPr>
            <p:custDataLst>
              <p:tags r:id="rId4"/>
            </p:custDataLst>
          </p:nvPr>
        </p:nvPicPr>
        <p:blipFill>
          <a:blip r:embed="rId5">
            <a:clrChange>
              <a:clrFrom>
                <a:srgbClr val="FFFFFF">
                  <a:alpha val="100000"/>
                </a:srgbClr>
              </a:clrFrom>
              <a:clrTo>
                <a:srgbClr val="FFFFFF">
                  <a:alpha val="100000"/>
                  <a:alpha val="0"/>
                </a:srgbClr>
              </a:clrTo>
            </a:clrChange>
          </a:blip>
          <a:srcRect l="28867" t="10028" b="11041"/>
          <a:stretch>
            <a:fillRect/>
          </a:stretch>
        </p:blipFill>
        <p:spPr>
          <a:xfrm>
            <a:off x="5363845" y="2800350"/>
            <a:ext cx="3108325" cy="2213610"/>
          </a:xfrm>
          <a:prstGeom prst="rect">
            <a:avLst/>
          </a:prstGeom>
        </p:spPr>
      </p:pic>
    </p:spTree>
  </p:cSld>
  <p:clrMapOvr>
    <a:masterClrMapping/>
  </p:clrMapOvr>
  <p:transition advTm="189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4602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写在</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前面</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pic>
        <p:nvPicPr>
          <p:cNvPr id="2" name="http://photo-static-api.fotomore.com/creative/vcg/400/new/VCG41N1388375562.jpg?uid=386&amp;timestamp=1686815265&amp;sign=a48312435aaccba63b14811981166fef" descr="&amp;pky310_sjzg_VCG41N1388375562&amp;2&amp;src_toppic_inpsrchzd1&amp;"/>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884160" y="428625"/>
            <a:ext cx="1384300" cy="1384300"/>
          </a:xfrm>
          <a:prstGeom prst="rect">
            <a:avLst/>
          </a:prstGeom>
        </p:spPr>
      </p:pic>
      <p:grpSp>
        <p:nvGrpSpPr>
          <p:cNvPr id="17" name="组合 16"/>
          <p:cNvGrpSpPr/>
          <p:nvPr/>
        </p:nvGrpSpPr>
        <p:grpSpPr>
          <a:xfrm>
            <a:off x="924560" y="3489325"/>
            <a:ext cx="7103745" cy="1123950"/>
            <a:chOff x="735" y="5511"/>
            <a:chExt cx="11530" cy="1770"/>
          </a:xfrm>
        </p:grpSpPr>
        <p:sp>
          <p:nvSpPr>
            <p:cNvPr id="3" name="文本框 2"/>
            <p:cNvSpPr txBox="1"/>
            <p:nvPr/>
          </p:nvSpPr>
          <p:spPr>
            <a:xfrm>
              <a:off x="737" y="6091"/>
              <a:ext cx="11528" cy="1190"/>
            </a:xfrm>
            <a:prstGeom prst="rect">
              <a:avLst/>
            </a:prstGeom>
            <a:solidFill>
              <a:schemeClr val="accent1">
                <a:lumMod val="60000"/>
                <a:lumOff val="40000"/>
              </a:schemeClr>
            </a:solidFill>
          </p:spPr>
          <p:txBody>
            <a:bodyPr wrap="square" rtlCol="0">
              <a:spAutoFit/>
            </a:bodyPr>
            <a:p>
              <a:pPr indent="457200">
                <a:lnSpc>
                  <a:spcPct val="120000"/>
                </a:lnSpc>
              </a:pPr>
              <a:r>
                <a:rPr lang="zh-CN" altLang="en-US">
                  <a:latin typeface="微软雅黑" panose="020B0503020204020204" pitchFamily="34" charset="-122"/>
                  <a:ea typeface="微软雅黑" panose="020B0503020204020204" pitchFamily="34" charset="-122"/>
                </a:rPr>
                <a:t>第三部分是我对根据这篇文章复现的算法进行的分析与总结，说明算法存在的问题与不足，以及总结该算法的思想与适用</a:t>
              </a:r>
              <a:r>
                <a:rPr lang="zh-CN" altLang="en-US">
                  <a:latin typeface="微软雅黑" panose="020B0503020204020204" pitchFamily="34" charset="-122"/>
                  <a:ea typeface="微软雅黑" panose="020B0503020204020204" pitchFamily="34" charset="-122"/>
                </a:rPr>
                <a:t>情况。</a:t>
              </a:r>
              <a:endParaRPr lang="zh-CN" altLang="en-US">
                <a:latin typeface="微软雅黑" panose="020B0503020204020204" pitchFamily="34" charset="-122"/>
                <a:ea typeface="微软雅黑" panose="020B0503020204020204" pitchFamily="34" charset="-122"/>
              </a:endParaRPr>
            </a:p>
          </p:txBody>
        </p:sp>
        <p:sp>
          <p:nvSpPr>
            <p:cNvPr id="12" name="文本框 11"/>
            <p:cNvSpPr txBox="1"/>
            <p:nvPr/>
          </p:nvSpPr>
          <p:spPr>
            <a:xfrm>
              <a:off x="735" y="5511"/>
              <a:ext cx="11524" cy="58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分析与总结</a:t>
              </a:r>
              <a:endParaRPr lang="zh-CN" altLang="en-US" b="1">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924560" y="688975"/>
            <a:ext cx="7103745" cy="1041400"/>
            <a:chOff x="678" y="1102"/>
            <a:chExt cx="11446" cy="1640"/>
          </a:xfrm>
        </p:grpSpPr>
        <p:sp>
          <p:nvSpPr>
            <p:cNvPr id="10" name="文本框 9"/>
            <p:cNvSpPr txBox="1"/>
            <p:nvPr/>
          </p:nvSpPr>
          <p:spPr>
            <a:xfrm>
              <a:off x="678" y="1102"/>
              <a:ext cx="11446" cy="580"/>
            </a:xfrm>
            <a:prstGeom prst="rect">
              <a:avLst/>
            </a:prstGeom>
            <a:solidFill>
              <a:schemeClr val="accent5">
                <a:lumMod val="75000"/>
              </a:schemeClr>
            </a:solidFill>
          </p:spPr>
          <p:txBody>
            <a:bodyPr wrap="square" rtlCol="0">
              <a:spAutoFit/>
            </a:bodyPr>
            <a:p>
              <a:pPr algn="ctr"/>
              <a:r>
                <a:rPr lang="zh-CN" altLang="en-US" sz="1800" b="1">
                  <a:solidFill>
                    <a:schemeClr val="bg1"/>
                  </a:solidFill>
                  <a:latin typeface="微软雅黑" panose="020B0503020204020204" pitchFamily="34" charset="-122"/>
                  <a:ea typeface="微软雅黑" panose="020B0503020204020204" pitchFamily="34" charset="-122"/>
                </a:rPr>
                <a:t>阅读论文</a:t>
              </a:r>
              <a:endParaRPr lang="zh-CN" altLang="en-US" sz="1800" b="1">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78" y="1669"/>
              <a:ext cx="11444" cy="1073"/>
            </a:xfrm>
            <a:prstGeom prst="rect">
              <a:avLst/>
            </a:prstGeom>
            <a:solidFill>
              <a:schemeClr val="accent1">
                <a:lumMod val="20000"/>
                <a:lumOff val="80000"/>
              </a:schemeClr>
            </a:solidFill>
          </p:spPr>
          <p:txBody>
            <a:bodyPr wrap="square" rtlCol="0" anchor="t">
              <a:spAutoFit/>
            </a:bodyPr>
            <a:p>
              <a:pPr indent="457200">
                <a:lnSpc>
                  <a:spcPct val="12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此</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PPT</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主要分为三个部分，第一部分主要未为阅读《高分辨率</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图像桥梁自动提取算法》这篇文章之后，阐述文章中所采用的方法。</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16" name="组合 15"/>
          <p:cNvGrpSpPr/>
          <p:nvPr/>
        </p:nvGrpSpPr>
        <p:grpSpPr>
          <a:xfrm>
            <a:off x="925195" y="1932305"/>
            <a:ext cx="7103110" cy="1355090"/>
            <a:chOff x="963" y="3257"/>
            <a:chExt cx="11056" cy="2134"/>
          </a:xfrm>
        </p:grpSpPr>
        <p:sp>
          <p:nvSpPr>
            <p:cNvPr id="11" name="文本框 10"/>
            <p:cNvSpPr txBox="1"/>
            <p:nvPr/>
          </p:nvSpPr>
          <p:spPr>
            <a:xfrm>
              <a:off x="963" y="3257"/>
              <a:ext cx="11056" cy="58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复现算法</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64" y="3854"/>
              <a:ext cx="11054" cy="1537"/>
            </a:xfrm>
            <a:prstGeom prst="rect">
              <a:avLst/>
            </a:prstGeom>
            <a:solidFill>
              <a:schemeClr val="accent1">
                <a:lumMod val="40000"/>
                <a:lumOff val="60000"/>
              </a:schemeClr>
            </a:solidFill>
          </p:spPr>
          <p:txBody>
            <a:bodyPr wrap="square" rtlCol="0" anchor="t">
              <a:spAutoFit/>
            </a:bodyPr>
            <a:p>
              <a:pPr indent="457200">
                <a:lnSpc>
                  <a:spcPct val="12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第二部分为我依照此文章的方法，利用目前所拥有的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图像，复现文章中的桥梁提取算法。在该部分我会详细说明实现算法时的每一步的步骤，包括文章中省略与未提及的部分。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cxnSp>
        <p:nvCxnSpPr>
          <p:cNvPr id="18" name="直接箭头连接符 17"/>
          <p:cNvCxnSpPr/>
          <p:nvPr/>
        </p:nvCxnSpPr>
        <p:spPr>
          <a:xfrm>
            <a:off x="437515" y="666115"/>
            <a:ext cx="0" cy="4065905"/>
          </a:xfrm>
          <a:prstGeom prst="straightConnector1">
            <a:avLst/>
          </a:prstGeom>
          <a:solidFill>
            <a:schemeClr val="accent1"/>
          </a:solidFill>
          <a:ln w="79375" cap="flat" cmpd="sng" algn="ctr">
            <a:solidFill>
              <a:srgbClr val="00B0F0"/>
            </a:solidFill>
            <a:prstDash val="solid"/>
            <a:round/>
            <a:headEnd type="none" w="med" len="med"/>
            <a:tailEnd type="arrow" w="med" len="med"/>
          </a:ln>
        </p:spPr>
      </p:cxnSp>
    </p:spTree>
  </p:cSld>
  <p:clrMapOvr>
    <a:masterClrMapping/>
  </p:clrMapOvr>
  <p:transition advTm="1890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634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分析与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总结</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10" name="文本框 9"/>
          <p:cNvSpPr txBox="1"/>
          <p:nvPr/>
        </p:nvSpPr>
        <p:spPr>
          <a:xfrm>
            <a:off x="945515" y="628015"/>
            <a:ext cx="2531745" cy="467995"/>
          </a:xfrm>
          <a:prstGeom prst="rect">
            <a:avLst/>
          </a:prstGeom>
          <a:solidFill>
            <a:schemeClr val="accent1"/>
          </a:solidFill>
        </p:spPr>
        <p:txBody>
          <a:bodyPr wrap="square" rtlCol="0" anchor="t">
            <a:noAutofit/>
          </a:bodyPr>
          <a:p>
            <a:pPr algn="ctr" fontAlgn="ctr">
              <a:lnSpc>
                <a:spcPct val="130000"/>
              </a:lnSpc>
            </a:pPr>
            <a:r>
              <a:rPr lang="zh-CN" altLang="en-US">
                <a:latin typeface="微软雅黑" panose="020B0503020204020204" pitchFamily="34" charset="-122"/>
                <a:ea typeface="微软雅黑" panose="020B0503020204020204" pitchFamily="34" charset="-122"/>
                <a:sym typeface="+mn-ea"/>
              </a:rPr>
              <a:t>方法的</a:t>
            </a:r>
            <a:r>
              <a:rPr lang="zh-CN" altLang="en-US">
                <a:latin typeface="微软雅黑" panose="020B0503020204020204" pitchFamily="34" charset="-122"/>
                <a:ea typeface="微软雅黑" panose="020B0503020204020204" pitchFamily="34" charset="-122"/>
                <a:sym typeface="+mn-ea"/>
              </a:rPr>
              <a:t>不足</a:t>
            </a:r>
            <a:endParaRPr lang="zh-CN" altLang="en-US">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35890" y="1131570"/>
            <a:ext cx="4321810" cy="3538220"/>
          </a:xfrm>
          <a:prstGeom prst="rect">
            <a:avLst/>
          </a:prstGeom>
          <a:noFill/>
          <a:ln w="28575" cmpd="sng">
            <a:solidFill>
              <a:schemeClr val="accent1">
                <a:shade val="50000"/>
              </a:schemeClr>
            </a:solidFill>
            <a:prstDash val="sysDash"/>
          </a:ln>
        </p:spPr>
        <p:txBody>
          <a:bodyPr wrap="square" rtlCol="0">
            <a:spAutoFit/>
          </a:bodyPr>
          <a:p>
            <a:pPr indent="457200">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在进行最小二乘拟合时候，边界的形状会影响拟合的结果。我选取的搜索区域长度是</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1.5d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，若再宽一点，则选取的边界变化很大，如右图所示。这种形状的曲线按照文章中过最小距离处直线</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个像素点的方法滤除数据后再进行最小二乘拟合，结果会造成偏差。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200000"/>
              </a:lnSpc>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因此将搜索范围设置为长</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1.5d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，宽</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1.3d</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custDataLst>
              <p:tags r:id="rId2"/>
            </p:custDataLst>
          </p:nvPr>
        </p:nvPicPr>
        <p:blipFill>
          <a:blip r:embed="rId3"/>
          <a:stretch>
            <a:fillRect/>
          </a:stretch>
        </p:blipFill>
        <p:spPr>
          <a:xfrm>
            <a:off x="4572000" y="915670"/>
            <a:ext cx="1685925" cy="1773555"/>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6372225" y="960120"/>
            <a:ext cx="2485390" cy="1684020"/>
          </a:xfrm>
          <a:prstGeom prst="rect">
            <a:avLst/>
          </a:prstGeom>
        </p:spPr>
      </p:pic>
      <p:sp>
        <p:nvSpPr>
          <p:cNvPr id="13" name="文本框 12"/>
          <p:cNvSpPr txBox="1"/>
          <p:nvPr/>
        </p:nvSpPr>
        <p:spPr>
          <a:xfrm>
            <a:off x="5086350" y="584835"/>
            <a:ext cx="3495040" cy="275590"/>
          </a:xfrm>
          <a:prstGeom prst="rect">
            <a:avLst/>
          </a:prstGeom>
          <a:solidFill>
            <a:schemeClr val="accent1"/>
          </a:solidFill>
        </p:spPr>
        <p:txBody>
          <a:bodyPr wrap="square" rtlCol="0">
            <a:spAutoFit/>
          </a:bodyPr>
          <a:p>
            <a:pPr algn="ct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最小距离处直线</a:t>
            </a: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rPr>
              <a:t>个像素点滤除数据后拟合效果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6"/>
            </p:custDataLst>
          </p:nvPr>
        </p:nvSpPr>
        <p:spPr>
          <a:xfrm>
            <a:off x="5220335" y="2747645"/>
            <a:ext cx="3227070" cy="275590"/>
          </a:xfrm>
          <a:prstGeom prst="rect">
            <a:avLst/>
          </a:prstGeom>
          <a:solidFill>
            <a:schemeClr val="accent1"/>
          </a:solidFill>
        </p:spPr>
        <p:txBody>
          <a:bodyPr wrap="square" rtlCol="0">
            <a:spAutoFit/>
          </a:bodyPr>
          <a:p>
            <a:pPr algn="ctr"/>
            <a:r>
              <a:rPr lang="zh-CN" altLang="en-US" sz="1200">
                <a:latin typeface="微软雅黑" panose="020B0503020204020204" pitchFamily="34" charset="-122"/>
                <a:ea typeface="微软雅黑" panose="020B0503020204020204" pitchFamily="34" charset="-122"/>
                <a:sym typeface="+mn-ea"/>
              </a:rPr>
              <a:t>直接对数据做最小二乘拟合</a:t>
            </a:r>
            <a:endParaRPr lang="zh-CN" altLang="en-US" sz="1200">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custDataLst>
              <p:tags r:id="rId7"/>
            </p:custDataLst>
          </p:nvPr>
        </p:nvPicPr>
        <p:blipFill>
          <a:blip r:embed="rId8"/>
          <a:stretch>
            <a:fillRect/>
          </a:stretch>
        </p:blipFill>
        <p:spPr>
          <a:xfrm>
            <a:off x="6377940" y="3123565"/>
            <a:ext cx="2642870" cy="1786890"/>
          </a:xfrm>
          <a:prstGeom prst="rect">
            <a:avLst/>
          </a:prstGeom>
        </p:spPr>
      </p:pic>
      <p:pic>
        <p:nvPicPr>
          <p:cNvPr id="17" name="图片 16"/>
          <p:cNvPicPr>
            <a:picLocks noChangeAspect="1"/>
          </p:cNvPicPr>
          <p:nvPr>
            <p:custDataLst>
              <p:tags r:id="rId9"/>
            </p:custDataLst>
          </p:nvPr>
        </p:nvPicPr>
        <p:blipFill>
          <a:blip r:embed="rId3"/>
          <a:stretch>
            <a:fillRect/>
          </a:stretch>
        </p:blipFill>
        <p:spPr>
          <a:xfrm>
            <a:off x="4538980" y="3131820"/>
            <a:ext cx="1685925" cy="1773555"/>
          </a:xfrm>
          <a:prstGeom prst="rect">
            <a:avLst/>
          </a:prstGeom>
        </p:spPr>
      </p:pic>
    </p:spTree>
  </p:cSld>
  <p:clrMapOvr>
    <a:masterClrMapping/>
  </p:clrMapOvr>
  <p:transition advTm="18900">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分析与</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总结</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3" name="文本框 2"/>
          <p:cNvSpPr txBox="1"/>
          <p:nvPr>
            <p:custDataLst>
              <p:tags r:id="rId2"/>
            </p:custDataLst>
          </p:nvPr>
        </p:nvSpPr>
        <p:spPr>
          <a:xfrm>
            <a:off x="2362835" y="1132205"/>
            <a:ext cx="4114165" cy="450850"/>
          </a:xfrm>
          <a:prstGeom prst="rect">
            <a:avLst/>
          </a:prstGeom>
          <a:solidFill>
            <a:schemeClr val="accent1"/>
          </a:solidFill>
        </p:spPr>
        <p:txBody>
          <a:bodyPr wrap="square" rtlCol="0" anchor="t">
            <a:spAutoFit/>
          </a:bodyPr>
          <a:p>
            <a:pPr algn="ctr">
              <a:lnSpc>
                <a:spcPct val="130000"/>
              </a:lnSpc>
            </a:pPr>
            <a:r>
              <a:rPr lang="zh-CN" altLang="en-US" b="1">
                <a:latin typeface="微软雅黑" panose="020B0503020204020204" pitchFamily="34" charset="-122"/>
                <a:ea typeface="微软雅黑" panose="020B0503020204020204" pitchFamily="34" charset="-122"/>
                <a:sym typeface="+mn-ea"/>
              </a:rPr>
              <a:t>总结</a:t>
            </a:r>
            <a:endParaRPr lang="zh-CN" altLang="en-US" b="1">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55650" y="1852295"/>
            <a:ext cx="7788910" cy="2266315"/>
          </a:xfrm>
          <a:prstGeom prst="rect">
            <a:avLst/>
          </a:prstGeom>
          <a:noFill/>
          <a:ln w="38100" cmpd="sng">
            <a:solidFill>
              <a:schemeClr val="accent1">
                <a:shade val="50000"/>
              </a:schemeClr>
            </a:solidFill>
            <a:prstDash val="sysDash"/>
          </a:ln>
        </p:spPr>
        <p:txBody>
          <a:bodyPr wrap="square" rtlCol="0">
            <a:noAutofit/>
          </a:bodyPr>
          <a:p>
            <a:pPr indent="457200">
              <a:lnSpc>
                <a:spcPct val="160000"/>
              </a:lnSpc>
            </a:pPr>
            <a:r>
              <a:rPr lang="zh-CN" altLang="en-US" sz="1600">
                <a:latin typeface="微软雅黑" panose="020B0503020204020204" pitchFamily="34" charset="-122"/>
                <a:ea typeface="微软雅黑" panose="020B0503020204020204" pitchFamily="34" charset="-122"/>
              </a:rPr>
              <a:t>利用传统的桥梁检测方法限制因素较多，受地物本身的物理特征、形状以及图片的分辨率影响较大，不能做到方法的通用性。</a:t>
            </a:r>
            <a:endParaRPr lang="zh-CN" altLang="en-US" sz="1600">
              <a:latin typeface="微软雅黑" panose="020B0503020204020204" pitchFamily="34" charset="-122"/>
              <a:ea typeface="微软雅黑" panose="020B0503020204020204" pitchFamily="34" charset="-122"/>
            </a:endParaRPr>
          </a:p>
          <a:p>
            <a:pPr indent="457200">
              <a:lnSpc>
                <a:spcPct val="160000"/>
              </a:lnSpc>
            </a:pPr>
            <a:r>
              <a:rPr lang="zh-CN" altLang="en-US" sz="1600">
                <a:latin typeface="微软雅黑" panose="020B0503020204020204" pitchFamily="34" charset="-122"/>
                <a:ea typeface="微软雅黑" panose="020B0503020204020204" pitchFamily="34" charset="-122"/>
              </a:rPr>
              <a:t>在目前以及未来的图像处理技术的发展与应用中，深度学习技术将会是一种强有力的图像处理手段。卷积神经网络、循环神经网络等技术远远强于传统的图像处理技术，二者结合在未来的科研工作中会极大地帮助我们。</a:t>
            </a:r>
            <a:endParaRPr lang="zh-CN" altLang="en-US" sz="1600">
              <a:latin typeface="微软雅黑" panose="020B0503020204020204" pitchFamily="34" charset="-122"/>
              <a:ea typeface="微软雅黑" panose="020B0503020204020204" pitchFamily="34" charset="-122"/>
            </a:endParaRPr>
          </a:p>
          <a:p>
            <a:pPr indent="457200">
              <a:lnSpc>
                <a:spcPct val="160000"/>
              </a:lnSpc>
            </a:pP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p:transition advTm="18900">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p:nvPr/>
        </p:nvSpPr>
        <p:spPr>
          <a:xfrm>
            <a:off x="11113" y="1958975"/>
            <a:ext cx="9140825" cy="1363663"/>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17411" name="Text Box 3"/>
          <p:cNvSpPr txBox="1"/>
          <p:nvPr/>
        </p:nvSpPr>
        <p:spPr>
          <a:xfrm>
            <a:off x="11113" y="2349500"/>
            <a:ext cx="9140825" cy="6451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3600" b="1" dirty="0">
                <a:solidFill>
                  <a:schemeClr val="bg1"/>
                </a:solidFill>
                <a:ea typeface="微软雅黑" panose="020B0503020204020204" pitchFamily="34" charset="-122"/>
              </a:rPr>
              <a:t>请老师批评</a:t>
            </a:r>
            <a:r>
              <a:rPr lang="zh-CN" altLang="en-US" sz="3600" b="1" dirty="0">
                <a:solidFill>
                  <a:schemeClr val="bg1"/>
                </a:solidFill>
                <a:ea typeface="微软雅黑" panose="020B0503020204020204" pitchFamily="34" charset="-122"/>
              </a:rPr>
              <a:t>指正</a:t>
            </a:r>
            <a:endParaRPr lang="zh-CN" altLang="en-US" sz="3600" b="1" dirty="0">
              <a:solidFill>
                <a:schemeClr val="bg1"/>
              </a:solidFill>
              <a:ea typeface="微软雅黑" panose="020B0503020204020204" pitchFamily="34" charset="-122"/>
            </a:endParaRPr>
          </a:p>
        </p:txBody>
      </p:sp>
      <p:sp>
        <p:nvSpPr>
          <p:cNvPr id="17412" name="Rectangle 15"/>
          <p:cNvSpPr/>
          <p:nvPr/>
        </p:nvSpPr>
        <p:spPr>
          <a:xfrm>
            <a:off x="1588" y="-20637"/>
            <a:ext cx="457200" cy="28892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17413" name="Rectangle 16"/>
          <p:cNvSpPr/>
          <p:nvPr/>
        </p:nvSpPr>
        <p:spPr>
          <a:xfrm>
            <a:off x="230188" y="-19050"/>
            <a:ext cx="457200" cy="14287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17414" name="Rectangle 17"/>
          <p:cNvSpPr/>
          <p:nvPr/>
        </p:nvSpPr>
        <p:spPr>
          <a:xfrm>
            <a:off x="8705850" y="-11112"/>
            <a:ext cx="457200" cy="288925"/>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17415" name="Rectangle 18"/>
          <p:cNvSpPr/>
          <p:nvPr/>
        </p:nvSpPr>
        <p:spPr>
          <a:xfrm>
            <a:off x="8423275" y="-11112"/>
            <a:ext cx="457200" cy="144462"/>
          </a:xfrm>
          <a:prstGeom prst="rect">
            <a:avLst/>
          </a:prstGeom>
          <a:solidFill>
            <a:srgbClr val="0078AA"/>
          </a:solid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1800" dirty="0"/>
          </a:p>
        </p:txBody>
      </p:sp>
      <p:sp>
        <p:nvSpPr>
          <p:cNvPr id="17417" name="Text Box 20"/>
          <p:cNvSpPr txBox="1">
            <a:spLocks noChangeArrowheads="1"/>
          </p:cNvSpPr>
          <p:nvPr/>
        </p:nvSpPr>
        <p:spPr bwMode="auto">
          <a:xfrm>
            <a:off x="3564255" y="3796030"/>
            <a:ext cx="2473960" cy="306705"/>
          </a:xfrm>
          <a:prstGeom prst="rect">
            <a:avLst/>
          </a:prstGeom>
          <a:noFill/>
          <a:ln w="9525">
            <a:noFill/>
            <a:miter lim="800000"/>
          </a:ln>
        </p:spPr>
        <p:txBody>
          <a:bodyPr wrap="square">
            <a:spAutoFit/>
          </a:bodyPr>
          <a:lstStyle/>
          <a:p>
            <a:pPr marR="0" algn="ctr" defTabSz="914400">
              <a:buClrTx/>
              <a:buSzTx/>
              <a:buFont typeface="Arial" panose="020B0604020202020204" pitchFamily="34" charset="0"/>
              <a:buNone/>
              <a:defRPr/>
            </a:pPr>
            <a:r>
              <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魏屹海</a:t>
            </a:r>
            <a:r>
              <a:rPr kumimoji="0" lang="en-US" altLang="zh-CN"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  </a:t>
            </a:r>
            <a:endParaRPr kumimoji="0" lang="zh-CN" alt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 name="Text Box 26"/>
          <p:cNvSpPr txBox="1">
            <a:spLocks noChangeArrowheads="1"/>
          </p:cNvSpPr>
          <p:nvPr/>
        </p:nvSpPr>
        <p:spPr bwMode="auto">
          <a:xfrm>
            <a:off x="3735705" y="4156075"/>
            <a:ext cx="2130425" cy="306705"/>
          </a:xfrm>
          <a:prstGeom prst="rect">
            <a:avLst/>
          </a:prstGeom>
          <a:noFill/>
          <a:ln w="9525">
            <a:noFill/>
            <a:miter lim="800000"/>
          </a:ln>
          <a:effectLst/>
        </p:spPr>
        <p:txBody>
          <a:bodyPr>
            <a:spAutoFit/>
          </a:bodyPr>
          <a:lstStyle/>
          <a:p>
            <a:pPr marR="0" algn="ctr" defTabSz="914400">
              <a:buClrTx/>
              <a:buSzTx/>
              <a:buFont typeface="Arial" panose="020B0604020202020204" pitchFamily="34" charset="0"/>
              <a:buNone/>
              <a:defRPr/>
            </a:pPr>
            <a:r>
              <a:rPr kumimoji="0" 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rPr>
              <a:t>2023.6</a:t>
            </a:r>
            <a:endParaRPr kumimoji="0" lang="en-US" sz="1400" b="1" kern="1200" cap="none" spc="0" normalizeH="0" baseline="0" noProof="0" dirty="0">
              <a:solidFill>
                <a:srgbClr val="00597E"/>
              </a:solidFill>
              <a:effectLst>
                <a:outerShdw blurRad="38100" dist="38100" dir="2700000" algn="tl">
                  <a:srgbClr val="C0C0C0"/>
                </a:outerShdw>
              </a:effectLst>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420" name="Line 27"/>
          <p:cNvSpPr/>
          <p:nvPr/>
        </p:nvSpPr>
        <p:spPr>
          <a:xfrm>
            <a:off x="11113" y="2003425"/>
            <a:ext cx="9151937" cy="0"/>
          </a:xfrm>
          <a:prstGeom prst="line">
            <a:avLst/>
          </a:prstGeom>
          <a:ln w="19050" cap="flat" cmpd="sng">
            <a:solidFill>
              <a:schemeClr val="bg1"/>
            </a:solidFill>
            <a:prstDash val="solid"/>
            <a:headEnd type="none" w="med" len="med"/>
            <a:tailEnd type="none" w="med" len="med"/>
          </a:ln>
        </p:spPr>
      </p:sp>
      <p:sp>
        <p:nvSpPr>
          <p:cNvPr id="17421" name="Line 29"/>
          <p:cNvSpPr/>
          <p:nvPr/>
        </p:nvSpPr>
        <p:spPr>
          <a:xfrm>
            <a:off x="-6350" y="3282950"/>
            <a:ext cx="9150350" cy="0"/>
          </a:xfrm>
          <a:prstGeom prst="line">
            <a:avLst/>
          </a:prstGeom>
          <a:ln w="19050" cap="flat" cmpd="sng">
            <a:solidFill>
              <a:schemeClr val="bg1"/>
            </a:solidFill>
            <a:prstDash val="solid"/>
            <a:bevel/>
            <a:headEnd type="none" w="med" len="med"/>
            <a:tailEnd type="none" w="med" len="med"/>
          </a:ln>
        </p:spPr>
      </p:sp>
      <p:pic>
        <p:nvPicPr>
          <p:cNvPr id="2" name="图片 1" descr="IMG_0230"/>
          <p:cNvPicPr>
            <a:picLocks noChangeAspect="1"/>
          </p:cNvPicPr>
          <p:nvPr/>
        </p:nvPicPr>
        <p:blipFill>
          <a:blip r:embed="rId1"/>
          <a:stretch>
            <a:fillRect/>
          </a:stretch>
        </p:blipFill>
        <p:spPr>
          <a:xfrm>
            <a:off x="2169160" y="340360"/>
            <a:ext cx="4836795" cy="1362075"/>
          </a:xfrm>
          <a:prstGeom prst="rect">
            <a:avLst/>
          </a:prstGeom>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内容</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4" name="文本框 3"/>
          <p:cNvSpPr txBox="1"/>
          <p:nvPr/>
        </p:nvSpPr>
        <p:spPr>
          <a:xfrm>
            <a:off x="323850" y="987425"/>
            <a:ext cx="8624570" cy="1598295"/>
          </a:xfrm>
          <a:prstGeom prst="rect">
            <a:avLst/>
          </a:prstGeom>
          <a:noFill/>
          <a:ln w="41275" cmpd="sng">
            <a:solidFill>
              <a:schemeClr val="accent1">
                <a:shade val="50000"/>
              </a:schemeClr>
            </a:solidFill>
            <a:prstDash val="sysDash"/>
          </a:ln>
        </p:spPr>
        <p:txBody>
          <a:bodyPr wrap="square" rtlCol="0">
            <a:spAutoFit/>
          </a:bodyPr>
          <a:p>
            <a:pPr indent="457200">
              <a:lnSpc>
                <a:spcPct val="14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对于合成孔径雷达获取到的图像，需要对SAR图像做特征提取。针对图像中桥梁的特征，该文章提出一种自动提取算法。</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4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对于其他的桥梁检测算法，大部分算法都需要人为的干预性或者阶段性的中断处理，</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不能保证算法的自动化提取</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。与其他方法相比，该文章提取算法在灰度阈值和面积阈值方面都做了改进， 并做到根据不同图像</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自动化处理，</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 在桥梁提取阶段缩小了搜索区域，</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 减少了计算的复杂度</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更符合实际工程化需求</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323850" y="555625"/>
            <a:ext cx="237807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该文章的内容与亮点</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23850" y="2931160"/>
            <a:ext cx="2078355" cy="368300"/>
          </a:xfrm>
          <a:prstGeom prst="rect">
            <a:avLst/>
          </a:prstGeom>
          <a:solidFill>
            <a:schemeClr val="accent5">
              <a:lumMod val="75000"/>
            </a:schemeClr>
          </a:solidFill>
        </p:spPr>
        <p:txBody>
          <a:bodyPr wrap="square" rtlCol="0">
            <a:spAutoFit/>
          </a:bodyPr>
          <a:p>
            <a:pPr lvl="0" algn="ctr">
              <a:buClrTx/>
              <a:buSzTx/>
              <a:buFontTx/>
            </a:pPr>
            <a:r>
              <a:rPr lang="zh-CN" altLang="en-US" sz="1800" b="1">
                <a:solidFill>
                  <a:schemeClr val="bg1"/>
                </a:solidFill>
                <a:latin typeface="微软雅黑" panose="020B0503020204020204" pitchFamily="34" charset="-122"/>
                <a:ea typeface="微软雅黑" panose="020B0503020204020204" pitchFamily="34" charset="-122"/>
                <a:sym typeface="+mn-ea"/>
              </a:rPr>
              <a:t>该文章的算法</a:t>
            </a:r>
            <a:r>
              <a:rPr lang="zh-CN" altLang="en-US" sz="1800" b="1">
                <a:solidFill>
                  <a:schemeClr val="bg1"/>
                </a:solidFill>
                <a:latin typeface="微软雅黑" panose="020B0503020204020204" pitchFamily="34" charset="-122"/>
                <a:ea typeface="微软雅黑" panose="020B0503020204020204" pitchFamily="34" charset="-122"/>
                <a:sym typeface="+mn-ea"/>
              </a:rPr>
              <a:t>思想</a:t>
            </a:r>
            <a:endParaRPr lang="zh-CN" altLang="en-US" sz="1800" b="1">
              <a:solidFill>
                <a:schemeClr val="bg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340360" y="3422015"/>
            <a:ext cx="8649970" cy="1189355"/>
          </a:xfrm>
          <a:prstGeom prst="rect">
            <a:avLst/>
          </a:prstGeom>
          <a:noFill/>
          <a:ln w="41275" cmpd="sng">
            <a:solidFill>
              <a:schemeClr val="accent1">
                <a:shade val="50000"/>
              </a:schemeClr>
            </a:solidFill>
            <a:prstDash val="sysDash"/>
          </a:ln>
        </p:spPr>
        <p:txBody>
          <a:bodyPr wrap="square" rtlCol="0">
            <a:spAutoFit/>
          </a:bodyPr>
          <a:p>
            <a:pPr lvl="0" indent="457200" algn="l">
              <a:lnSpc>
                <a:spcPct val="17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利用改进的Ot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su</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阈值法将图像二值化，针对面积属性，利用连通域标记法和Ot</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su</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算法思想自适应地剔除非河流区域；通过提取河流主干线与河流边界的交点初步锁定桥梁的位置与搜索区域；利用边界集合间最小距离法提取出桥梁边界集合，通过最小二乘法拟合出桥梁两侧的边界直线。</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advTm="189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1999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a:t>
            </a: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a:p>
            <a:pPr marL="0" lvl="0" indent="0">
              <a:spcBef>
                <a:spcPct val="0"/>
              </a:spcBef>
              <a:buNone/>
            </a:pP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5" name="文本框 4"/>
          <p:cNvSpPr txBox="1"/>
          <p:nvPr>
            <p:custDataLst>
              <p:tags r:id="rId2"/>
            </p:custDataLst>
          </p:nvPr>
        </p:nvSpPr>
        <p:spPr>
          <a:xfrm>
            <a:off x="194310" y="525145"/>
            <a:ext cx="5175885" cy="368300"/>
          </a:xfrm>
          <a:prstGeom prst="rect">
            <a:avLst/>
          </a:prstGeom>
          <a:solidFill>
            <a:schemeClr val="accent5">
              <a:lumMod val="75000"/>
            </a:schemeClr>
          </a:solidFill>
        </p:spPr>
        <p:txBody>
          <a:bodyPr wrap="square" rtlCol="0">
            <a:spAutoFit/>
          </a:bodyPr>
          <a:p>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为什么在高分辨</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SAR</a:t>
            </a:r>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图像中可以提取桥梁</a:t>
            </a:r>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特征？</a:t>
            </a:r>
            <a:endPar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52095" y="956945"/>
            <a:ext cx="8608695" cy="1313180"/>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在桥梁的</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灰度特征</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方面：桥梁一般由钢筋水泥构成， 介电常数较高，加上垂直于桥梁入射会形成二面角反射，这些都会导致桥梁的后向散射增强，使其灰度值在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图像中呈现接近于白色的高亮度特征。</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桥梁的</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空间几何特征</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方面：桥梁多位于河流之上，并将河流分割成不连续的片段，桥梁两侧呈现出２条平行的直线并与河流主干线垂直，两端多连接陆上交通，两侧则是水体。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374015" y="2397125"/>
            <a:ext cx="1259205" cy="368300"/>
          </a:xfrm>
          <a:prstGeom prst="rect">
            <a:avLst/>
          </a:prstGeom>
          <a:solidFill>
            <a:schemeClr val="accent2">
              <a:lumMod val="20000"/>
              <a:lumOff val="80000"/>
            </a:schemeClr>
          </a:solidFill>
        </p:spPr>
        <p:txBody>
          <a:bodyPr wrap="square" rtlCol="0">
            <a:spAutoFit/>
          </a:bodyPr>
          <a:p>
            <a:pPr algn="ctr"/>
            <a:r>
              <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rPr>
              <a:t>灰度特征</a:t>
            </a:r>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endParaRPr>
          </a:p>
        </p:txBody>
      </p:sp>
      <p:sp>
        <p:nvSpPr>
          <p:cNvPr id="4" name="文本框 3"/>
          <p:cNvSpPr txBox="1"/>
          <p:nvPr/>
        </p:nvSpPr>
        <p:spPr>
          <a:xfrm>
            <a:off x="2194560" y="2397125"/>
            <a:ext cx="1569720" cy="368300"/>
          </a:xfrm>
          <a:prstGeom prst="rect">
            <a:avLst/>
          </a:prstGeom>
          <a:solidFill>
            <a:schemeClr val="accent2">
              <a:lumMod val="20000"/>
              <a:lumOff val="80000"/>
            </a:schemeClr>
          </a:solidFill>
        </p:spPr>
        <p:txBody>
          <a:bodyPr wrap="square" rtlCol="0" anchor="t">
            <a:spAutoFit/>
          </a:bodyPr>
          <a:p>
            <a:pPr algn="ctr"/>
            <a:r>
              <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rPr>
              <a:t>空间几何特征</a:t>
            </a:r>
            <a:endParaRPr lang="zh-CN" altLang="en-US" sz="1800" b="1">
              <a:solidFill>
                <a:srgbClr val="FF0000"/>
              </a:solidFill>
              <a:latin typeface="微软雅黑" panose="020B0503020204020204" pitchFamily="34" charset="-122"/>
              <a:ea typeface="微软雅黑" panose="020B0503020204020204" pitchFamily="34" charset="-122"/>
              <a:cs typeface="Times New Roman" panose="02020603050405020304" charset="0"/>
              <a:sym typeface="+mn-ea"/>
            </a:endParaRPr>
          </a:p>
        </p:txBody>
      </p:sp>
      <p:pic>
        <p:nvPicPr>
          <p:cNvPr id="6" name="图片 5" descr="32303235303832393b32303235333538383b52a053f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605" y="2459990"/>
            <a:ext cx="242570" cy="242570"/>
          </a:xfrm>
          <a:prstGeom prst="rect">
            <a:avLst/>
          </a:prstGeom>
        </p:spPr>
      </p:pic>
      <p:cxnSp>
        <p:nvCxnSpPr>
          <p:cNvPr id="9" name="直接箭头连接符 8"/>
          <p:cNvCxnSpPr/>
          <p:nvPr/>
        </p:nvCxnSpPr>
        <p:spPr>
          <a:xfrm>
            <a:off x="3923665" y="2581275"/>
            <a:ext cx="792480" cy="0"/>
          </a:xfrm>
          <a:prstGeom prst="straightConnector1">
            <a:avLst/>
          </a:prstGeom>
          <a:solidFill>
            <a:schemeClr val="accent1"/>
          </a:solidFill>
          <a:ln w="57150" cap="flat" cmpd="sng" algn="ctr">
            <a:solidFill>
              <a:schemeClr val="tx1"/>
            </a:solidFill>
            <a:prstDash val="solid"/>
            <a:round/>
            <a:headEnd type="none" w="med" len="med"/>
            <a:tailEnd type="arrow" w="med" len="med"/>
          </a:ln>
        </p:spPr>
      </p:cxnSp>
      <p:sp>
        <p:nvSpPr>
          <p:cNvPr id="10" name="文本框 9"/>
          <p:cNvSpPr txBox="1"/>
          <p:nvPr>
            <p:custDataLst>
              <p:tags r:id="rId5"/>
            </p:custDataLst>
          </p:nvPr>
        </p:nvSpPr>
        <p:spPr>
          <a:xfrm>
            <a:off x="4875530" y="2397125"/>
            <a:ext cx="3990340" cy="368300"/>
          </a:xfrm>
          <a:prstGeom prst="rect">
            <a:avLst/>
          </a:prstGeom>
          <a:solidFill>
            <a:schemeClr val="accent2">
              <a:lumMod val="20000"/>
              <a:lumOff val="80000"/>
            </a:schemeClr>
          </a:solidFill>
        </p:spPr>
        <p:txBody>
          <a:bodyPr wrap="square" rtlCol="0" anchor="t">
            <a:spAutoFit/>
          </a:bodyPr>
          <a:p>
            <a:pPr algn="ctr"/>
            <a:r>
              <a:rPr lang="zh-CN" altLang="en-US" sz="1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提取高分辨</a:t>
            </a:r>
            <a:r>
              <a:rPr lang="en-US" altLang="zh-CN" sz="1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图像中的河流与</a:t>
            </a:r>
            <a:r>
              <a:rPr lang="zh-CN" altLang="en-US" sz="1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桥梁</a:t>
            </a:r>
            <a:endParaRPr lang="zh-CN" altLang="en-US" sz="1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194310" y="2892425"/>
            <a:ext cx="1622425" cy="368300"/>
          </a:xfrm>
          <a:prstGeom prst="rect">
            <a:avLst/>
          </a:prstGeom>
          <a:solidFill>
            <a:schemeClr val="accent5">
              <a:lumMod val="75000"/>
            </a:schemeClr>
          </a:solidFill>
        </p:spPr>
        <p:txBody>
          <a:bodyPr wrap="square" rtlCol="0">
            <a:spAutoFit/>
          </a:bodyPr>
          <a:p>
            <a:pPr lvl="0" algn="ctr">
              <a:buClrTx/>
              <a:buSzTx/>
              <a:buFontTx/>
            </a:pPr>
            <a:r>
              <a:rPr lang="zh-CN" altLang="en-US" sz="1800" b="1">
                <a:solidFill>
                  <a:schemeClr val="bg1"/>
                </a:solidFill>
                <a:latin typeface="微软雅黑" panose="020B0503020204020204" pitchFamily="34" charset="-122"/>
                <a:ea typeface="微软雅黑" panose="020B0503020204020204" pitchFamily="34" charset="-122"/>
                <a:sym typeface="+mn-ea"/>
              </a:rPr>
              <a:t>算法</a:t>
            </a:r>
            <a:r>
              <a:rPr lang="zh-CN" altLang="en-US" sz="1800" b="1">
                <a:solidFill>
                  <a:schemeClr val="bg1"/>
                </a:solidFill>
                <a:latin typeface="微软雅黑" panose="020B0503020204020204" pitchFamily="34" charset="-122"/>
                <a:ea typeface="微软雅黑" panose="020B0503020204020204" pitchFamily="34" charset="-122"/>
                <a:sym typeface="+mn-ea"/>
              </a:rPr>
              <a:t>步骤</a:t>
            </a:r>
            <a:endParaRPr lang="zh-CN" altLang="en-US" sz="1800" b="1">
              <a:solidFill>
                <a:schemeClr val="bg1"/>
              </a:solidFill>
              <a:latin typeface="微软雅黑" panose="020B0503020204020204" pitchFamily="34" charset="-122"/>
              <a:ea typeface="微软雅黑" panose="020B0503020204020204" pitchFamily="34" charset="-122"/>
              <a:sym typeface="+mn-ea"/>
            </a:endParaRPr>
          </a:p>
        </p:txBody>
      </p:sp>
      <p:cxnSp>
        <p:nvCxnSpPr>
          <p:cNvPr id="12" name="直接连接符 11"/>
          <p:cNvCxnSpPr/>
          <p:nvPr/>
        </p:nvCxnSpPr>
        <p:spPr>
          <a:xfrm>
            <a:off x="17145" y="2825115"/>
            <a:ext cx="9032875" cy="0"/>
          </a:xfrm>
          <a:prstGeom prst="line">
            <a:avLst/>
          </a:prstGeom>
          <a:solidFill>
            <a:schemeClr val="accent1"/>
          </a:solidFill>
          <a:ln w="28575" cap="flat" cmpd="sng" algn="ctr">
            <a:solidFill>
              <a:schemeClr val="accent6">
                <a:lumMod val="40000"/>
                <a:lumOff val="60000"/>
              </a:schemeClr>
            </a:solidFill>
            <a:prstDash val="solid"/>
            <a:round/>
            <a:headEnd type="none" w="med" len="med"/>
            <a:tailEnd type="none" w="med" len="med"/>
          </a:ln>
        </p:spPr>
      </p:cxnSp>
      <p:grpSp>
        <p:nvGrpSpPr>
          <p:cNvPr id="23" name="组合 22"/>
          <p:cNvGrpSpPr/>
          <p:nvPr/>
        </p:nvGrpSpPr>
        <p:grpSpPr>
          <a:xfrm>
            <a:off x="194310" y="3333115"/>
            <a:ext cx="1591945" cy="1595120"/>
            <a:chOff x="284" y="5384"/>
            <a:chExt cx="2507" cy="2512"/>
          </a:xfrm>
        </p:grpSpPr>
        <p:grpSp>
          <p:nvGrpSpPr>
            <p:cNvPr id="21" name="组合 20"/>
            <p:cNvGrpSpPr/>
            <p:nvPr/>
          </p:nvGrpSpPr>
          <p:grpSpPr>
            <a:xfrm>
              <a:off x="492" y="5483"/>
              <a:ext cx="2128" cy="2297"/>
              <a:chOff x="422" y="5325"/>
              <a:chExt cx="2128" cy="2297"/>
            </a:xfrm>
          </p:grpSpPr>
          <p:sp>
            <p:nvSpPr>
              <p:cNvPr id="14" name="文本框 13"/>
              <p:cNvSpPr txBox="1"/>
              <p:nvPr/>
            </p:nvSpPr>
            <p:spPr>
              <a:xfrm>
                <a:off x="422" y="5325"/>
                <a:ext cx="2128" cy="337"/>
              </a:xfrm>
              <a:prstGeom prst="rect">
                <a:avLst/>
              </a:prstGeom>
              <a:solidFill>
                <a:schemeClr val="accent1">
                  <a:lumMod val="40000"/>
                  <a:lumOff val="60000"/>
                </a:schemeClr>
              </a:solidFill>
            </p:spPr>
            <p:txBody>
              <a:bodyPr wrap="square" rtlCol="0">
                <a:spAutoFit/>
              </a:bodyPr>
              <a:p>
                <a:pPr algn="ctr"/>
                <a:r>
                  <a:rPr lang="en-US" altLang="zh-CN" sz="800">
                    <a:latin typeface="微软雅黑" panose="020B0503020204020204" pitchFamily="34" charset="-122"/>
                    <a:ea typeface="微软雅黑" panose="020B0503020204020204" pitchFamily="34" charset="-122"/>
                    <a:cs typeface="微软雅黑" panose="020B0503020204020204" pitchFamily="34" charset="-122"/>
                  </a:rPr>
                  <a:t>SAR</a:t>
                </a:r>
                <a:r>
                  <a:rPr lang="zh-CN" altLang="en-US" sz="800">
                    <a:latin typeface="微软雅黑" panose="020B0503020204020204" pitchFamily="34" charset="-122"/>
                    <a:ea typeface="微软雅黑" panose="020B0503020204020204" pitchFamily="34" charset="-122"/>
                    <a:cs typeface="微软雅黑" panose="020B0503020204020204" pitchFamily="34" charset="-122"/>
                  </a:rPr>
                  <a:t>图像预处理</a:t>
                </a:r>
                <a:endParaRPr lang="zh-CN" altLang="en-US" sz="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23" y="5717"/>
                <a:ext cx="2124" cy="337"/>
              </a:xfrm>
              <a:prstGeom prst="rect">
                <a:avLst/>
              </a:prstGeom>
              <a:solidFill>
                <a:schemeClr val="accent1">
                  <a:lumMod val="40000"/>
                  <a:lumOff val="60000"/>
                </a:schemeClr>
              </a:solidFill>
            </p:spPr>
            <p:txBody>
              <a:bodyPr wrap="square" rtlCol="0">
                <a:spAutoFit/>
              </a:bodyPr>
              <a:p>
                <a:pPr lvl="0" algn="ctr">
                  <a:buClrTx/>
                  <a:buSzTx/>
                  <a:buFontTx/>
                </a:pPr>
                <a:r>
                  <a:rPr lang="en-US" altLang="zh-CN" sz="800">
                    <a:latin typeface="微软雅黑" panose="020B0503020204020204" pitchFamily="34" charset="-122"/>
                    <a:ea typeface="微软雅黑" panose="020B0503020204020204" pitchFamily="34" charset="-122"/>
                    <a:sym typeface="+mn-ea"/>
                  </a:rPr>
                  <a:t>河流分割</a:t>
                </a:r>
                <a:endParaRPr lang="en-US" altLang="zh-CN" sz="800">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422" y="6109"/>
                <a:ext cx="2124" cy="337"/>
              </a:xfrm>
              <a:prstGeom prst="rect">
                <a:avLst/>
              </a:prstGeom>
              <a:solidFill>
                <a:schemeClr val="accent1">
                  <a:lumMod val="40000"/>
                  <a:lumOff val="60000"/>
                </a:schemeClr>
              </a:solidFill>
            </p:spPr>
            <p:txBody>
              <a:bodyPr wrap="square" rtlCol="0">
                <a:spAutoFit/>
              </a:bodyPr>
              <a:p>
                <a:pPr lvl="0" algn="ctr">
                  <a:buClrTx/>
                  <a:buSzTx/>
                  <a:buFontTx/>
                </a:pPr>
                <a:r>
                  <a:rPr lang="en-US" altLang="zh-CN" sz="800">
                    <a:latin typeface="微软雅黑" panose="020B0503020204020204" pitchFamily="34" charset="-122"/>
                    <a:ea typeface="微软雅黑" panose="020B0503020204020204" pitchFamily="34" charset="-122"/>
                    <a:sym typeface="+mn-ea"/>
                  </a:rPr>
                  <a:t>河流边界及主干线的</a:t>
                </a:r>
                <a:r>
                  <a:rPr lang="en-US" altLang="zh-CN" sz="800">
                    <a:latin typeface="微软雅黑" panose="020B0503020204020204" pitchFamily="34" charset="-122"/>
                    <a:ea typeface="微软雅黑" panose="020B0503020204020204" pitchFamily="34" charset="-122"/>
                    <a:sym typeface="+mn-ea"/>
                  </a:rPr>
                  <a:t>提取</a:t>
                </a:r>
                <a:endParaRPr lang="en-US" altLang="zh-CN" sz="800">
                  <a:latin typeface="微软雅黑" panose="020B0503020204020204" pitchFamily="34" charset="-122"/>
                  <a:ea typeface="微软雅黑" panose="020B0503020204020204" pitchFamily="34" charset="-122"/>
                  <a:sym typeface="+mn-ea"/>
                </a:endParaRPr>
              </a:p>
            </p:txBody>
          </p:sp>
          <p:sp>
            <p:nvSpPr>
              <p:cNvPr id="17" name="文本框 16"/>
              <p:cNvSpPr txBox="1"/>
              <p:nvPr/>
            </p:nvSpPr>
            <p:spPr>
              <a:xfrm>
                <a:off x="422" y="6501"/>
                <a:ext cx="2124" cy="337"/>
              </a:xfrm>
              <a:prstGeom prst="rect">
                <a:avLst/>
              </a:prstGeom>
              <a:solidFill>
                <a:schemeClr val="accent1">
                  <a:lumMod val="40000"/>
                  <a:lumOff val="60000"/>
                </a:schemeClr>
              </a:solidFill>
            </p:spPr>
            <p:txBody>
              <a:bodyPr wrap="square" rtlCol="0">
                <a:spAutoFit/>
              </a:bodyPr>
              <a:p>
                <a:pPr lvl="0" algn="ctr">
                  <a:buClrTx/>
                  <a:buSzTx/>
                  <a:buFontTx/>
                </a:pPr>
                <a:r>
                  <a:rPr lang="en-US" altLang="zh-CN" sz="800">
                    <a:latin typeface="微软雅黑" panose="020B0503020204020204" pitchFamily="34" charset="-122"/>
                    <a:ea typeface="微软雅黑" panose="020B0503020204020204" pitchFamily="34" charset="-122"/>
                    <a:sym typeface="+mn-ea"/>
                  </a:rPr>
                  <a:t>搜索区域的确定</a:t>
                </a:r>
                <a:endParaRPr lang="en-US" altLang="zh-CN" sz="800">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6"/>
                </p:custDataLst>
              </p:nvPr>
            </p:nvSpPr>
            <p:spPr>
              <a:xfrm>
                <a:off x="422" y="6893"/>
                <a:ext cx="2124" cy="337"/>
              </a:xfrm>
              <a:prstGeom prst="rect">
                <a:avLst/>
              </a:prstGeom>
              <a:solidFill>
                <a:schemeClr val="accent1">
                  <a:lumMod val="40000"/>
                  <a:lumOff val="60000"/>
                </a:schemeClr>
              </a:solidFill>
            </p:spPr>
            <p:txBody>
              <a:bodyPr wrap="square" rtlCol="0">
                <a:spAutoFit/>
              </a:bodyPr>
              <a:p>
                <a:pPr lvl="0" algn="ctr">
                  <a:buClrTx/>
                  <a:buSzTx/>
                  <a:buFontTx/>
                </a:pPr>
                <a:r>
                  <a:rPr lang="en-US" altLang="zh-CN" sz="800">
                    <a:latin typeface="微软雅黑" panose="020B0503020204020204" pitchFamily="34" charset="-122"/>
                    <a:ea typeface="微软雅黑" panose="020B0503020204020204" pitchFamily="34" charset="-122"/>
                    <a:sym typeface="+mn-ea"/>
                  </a:rPr>
                  <a:t>桥梁边界集合的提取</a:t>
                </a:r>
                <a:endParaRPr lang="en-US" altLang="zh-CN" sz="800">
                  <a:latin typeface="微软雅黑" panose="020B0503020204020204" pitchFamily="34" charset="-122"/>
                  <a:ea typeface="微软雅黑" panose="020B0503020204020204" pitchFamily="34" charset="-122"/>
                  <a:sym typeface="+mn-ea"/>
                </a:endParaRPr>
              </a:p>
            </p:txBody>
          </p:sp>
          <p:sp>
            <p:nvSpPr>
              <p:cNvPr id="20" name="文本框 19"/>
              <p:cNvSpPr txBox="1"/>
              <p:nvPr>
                <p:custDataLst>
                  <p:tags r:id="rId7"/>
                </p:custDataLst>
              </p:nvPr>
            </p:nvSpPr>
            <p:spPr>
              <a:xfrm>
                <a:off x="422" y="7285"/>
                <a:ext cx="2124" cy="337"/>
              </a:xfrm>
              <a:prstGeom prst="rect">
                <a:avLst/>
              </a:prstGeom>
              <a:solidFill>
                <a:schemeClr val="accent1">
                  <a:lumMod val="40000"/>
                  <a:lumOff val="60000"/>
                </a:schemeClr>
              </a:solidFill>
            </p:spPr>
            <p:txBody>
              <a:bodyPr wrap="square" rtlCol="0">
                <a:spAutoFit/>
              </a:bodyPr>
              <a:p>
                <a:pPr lvl="0" algn="ctr">
                  <a:buClrTx/>
                  <a:buSzTx/>
                  <a:buFontTx/>
                </a:pPr>
                <a:r>
                  <a:rPr lang="en-US" altLang="zh-CN" sz="800">
                    <a:latin typeface="微软雅黑" panose="020B0503020204020204" pitchFamily="34" charset="-122"/>
                    <a:ea typeface="微软雅黑" panose="020B0503020204020204" pitchFamily="34" charset="-122"/>
                    <a:cs typeface="微软雅黑" panose="020B0503020204020204" pitchFamily="34" charset="-122"/>
                    <a:sym typeface="+mn-ea"/>
                  </a:rPr>
                  <a:t>桥 梁 边 界 拟 合</a:t>
                </a:r>
                <a:endParaRPr lang="en-US" altLang="zh-CN" sz="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
          <p:nvSpPr>
            <p:cNvPr id="22" name="矩形 21"/>
            <p:cNvSpPr/>
            <p:nvPr/>
          </p:nvSpPr>
          <p:spPr>
            <a:xfrm>
              <a:off x="284" y="5384"/>
              <a:ext cx="2507" cy="2512"/>
            </a:xfrm>
            <a:prstGeom prst="rect">
              <a:avLst/>
            </a:prstGeom>
            <a:noFill/>
            <a:ln w="28575" cap="flat" cmpd="sng" algn="ctr">
              <a:solidFill>
                <a:schemeClr val="accent1">
                  <a:shade val="50000"/>
                </a:schemeClr>
              </a:solidFill>
              <a:prstDash val="sysDash"/>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grpSp>
      <p:pic>
        <p:nvPicPr>
          <p:cNvPr id="24" name="ECB019B1-382A-4266-B25C-5B523AA43C14-1" descr="C:/Users/WYH/AppData/Local/Temp/wpp.DdxSshwpp"/>
          <p:cNvPicPr>
            <a:picLocks noChangeAspect="1"/>
          </p:cNvPicPr>
          <p:nvPr/>
        </p:nvPicPr>
        <p:blipFill>
          <a:blip r:embed="rId8"/>
          <a:srcRect t="9626" b="6535"/>
          <a:stretch>
            <a:fillRect/>
          </a:stretch>
        </p:blipFill>
        <p:spPr>
          <a:xfrm>
            <a:off x="2066290" y="2837180"/>
            <a:ext cx="6799580" cy="2152650"/>
          </a:xfrm>
          <a:prstGeom prst="rect">
            <a:avLst/>
          </a:prstGeom>
        </p:spPr>
      </p:pic>
    </p:spTree>
  </p:cSld>
  <p:clrMapOvr>
    <a:masterClrMapping/>
  </p:clrMapOvr>
  <p:transition advTm="1890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cs typeface="Times New Roman" panose="02020603050405020304" charset="0"/>
            </a:endParaRPr>
          </a:p>
        </p:txBody>
      </p:sp>
      <p:sp>
        <p:nvSpPr>
          <p:cNvPr id="6147" name="Rectangle 3"/>
          <p:cNvSpPr/>
          <p:nvPr/>
        </p:nvSpPr>
        <p:spPr>
          <a:xfrm>
            <a:off x="1270" y="5039678"/>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cs typeface="Times New Roman" panose="02020603050405020304" charset="0"/>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5" name="文本框 4"/>
          <p:cNvSpPr txBox="1"/>
          <p:nvPr>
            <p:custDataLst>
              <p:tags r:id="rId2"/>
            </p:custDataLst>
          </p:nvPr>
        </p:nvSpPr>
        <p:spPr>
          <a:xfrm>
            <a:off x="266065" y="556260"/>
            <a:ext cx="1446530"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图像预处理</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323850" y="988060"/>
            <a:ext cx="8608695" cy="1000125"/>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图像分割是整个桥梁提取过程的基础，而 </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图像的斑点噪声对分割效果有明显的干扰作用， 分割前要对图像进行预处理。兼顾算法效率和准确度的情况下，本文采用了</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中值滤波进行去噪</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，取得了较好的效果和执行效率。为了得到更好的分割效果，采用</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直方图均衡化处理</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来增强图像的对比度。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custDataLst>
              <p:tags r:id="rId4"/>
            </p:custDataLst>
          </p:nvPr>
        </p:nvSpPr>
        <p:spPr>
          <a:xfrm>
            <a:off x="266065" y="2059940"/>
            <a:ext cx="122364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提取河流</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5"/>
            </p:custDataLst>
          </p:nvPr>
        </p:nvSpPr>
        <p:spPr>
          <a:xfrm>
            <a:off x="285115" y="2491740"/>
            <a:ext cx="8608695" cy="981075"/>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根据桥梁是建立在河流之上的这一先验知识，提取桥梁的第１步是先把河流分割出来。由于在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图像的成像过程中，水体的后向散射系数很低，导致水体在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图像中表现为接近黑色的低灰度区域，根据水体的这一特征可以进行图像分割处理。</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custDataLst>
              <p:tags r:id="rId6"/>
            </p:custDataLst>
          </p:nvPr>
        </p:nvSpPr>
        <p:spPr>
          <a:xfrm>
            <a:off x="266065" y="3580130"/>
            <a:ext cx="237045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改进的Ｏｔｓｕ阈值</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7"/>
            </p:custDataLst>
          </p:nvPr>
        </p:nvSpPr>
        <p:spPr>
          <a:xfrm>
            <a:off x="266065" y="4066540"/>
            <a:ext cx="8608695" cy="793115"/>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为了满足自动化提取的要求，本文针对水体在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图像中的特征，采用改进的</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（最大类间方差） 阈值分割方法，可以根据不同的图像自适应地选取分割阈值。</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advTm="1890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3175"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7" name="文本框 6"/>
          <p:cNvSpPr txBox="1"/>
          <p:nvPr>
            <p:custDataLst>
              <p:tags r:id="rId2"/>
            </p:custDataLst>
          </p:nvPr>
        </p:nvSpPr>
        <p:spPr>
          <a:xfrm>
            <a:off x="261620" y="492125"/>
            <a:ext cx="2370455"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改进的Ｏｔｓｕ阈值</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3"/>
            </p:custDataLst>
          </p:nvPr>
        </p:nvSpPr>
        <p:spPr>
          <a:xfrm>
            <a:off x="275590" y="938530"/>
            <a:ext cx="8608695" cy="1670050"/>
          </a:xfrm>
          <a:prstGeom prst="rect">
            <a:avLst/>
          </a:prstGeom>
          <a:noFill/>
          <a:ln w="41275" cmpd="sng">
            <a:solidFill>
              <a:schemeClr val="accent1">
                <a:shade val="50000"/>
              </a:schemeClr>
            </a:solidFill>
            <a:prstDash val="sysDash"/>
          </a:ln>
        </p:spPr>
        <p:txBody>
          <a:bodyPr wrap="square" rtlCol="0">
            <a:noAutofit/>
          </a:bodyPr>
          <a:p>
            <a:pPr lvl="0" indent="457200" algn="l">
              <a:lnSpc>
                <a:spcPct val="12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根据河流在</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SAR</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图像中的灰度特征，可以知道河流的灰度值多集中在灰度直方图中灰度较低的狭窄区域，那么造成</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阈值会偏向于类内方差较大的背景区域，使许多非河流区域被错分到水域来，造成大量虚警。</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2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本文的阈值分割方法中，</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设用</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方法找出的阈值为Ｔ</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。将灰度值大于Ｔ的像素分到背景中。对 于灰度级在［０，Ｔ］的像素，</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再次使用</a:t>
            </a:r>
            <a:r>
              <a:rPr lang="en-US" altLang="zh-CN"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准则求出分割阈值Ｔ’作为最终的分割阈值</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。该方法能较好地提取出方差较小的目标，并且没有人为选取因素的影响，做到了针对不同图像的自适应选取。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custDataLst>
              <p:tags r:id="rId4"/>
            </p:custDataLst>
          </p:nvPr>
        </p:nvSpPr>
        <p:spPr>
          <a:xfrm>
            <a:off x="261620" y="2660015"/>
            <a:ext cx="1365250"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形态学处理</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5"/>
            </p:custDataLst>
          </p:nvPr>
        </p:nvSpPr>
        <p:spPr>
          <a:xfrm>
            <a:off x="261620" y="3075940"/>
            <a:ext cx="8608695" cy="1877060"/>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初步分割的结果是河流呈现大片的连续区域， 而阴影等干扰信息则是琐碎的小块区域。 首先用形态学的开运算去除毛糙点， 并将相邻很近的小碎块连通起来。 然后通过面积阈值将河 流与小区块区分开。面积阈值的选取是个难点，这里</a:t>
            </a:r>
            <a:r>
              <a:rPr lang="zh-CN" altLang="en-US" sz="1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既要保证自动化的选取要求，又要保证剔除干扰的准确性</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为 此 ，本文首先利用形态学的腐蚀膨胀算法将河流连通起来，使整条河流作为一个整体，而非单独的 片段。这一步是很有必要的：一是去除了孤立的极小干扰，如几个像素大小的干扰区域；二是在面积维度上最大程度地区分了干扰信 息和河流信息；三是为后续提取河流的主干线做准备。</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457200" algn="l">
              <a:lnSpc>
                <a:spcPct val="140000"/>
              </a:lnSpc>
              <a:buClrTx/>
              <a:buSzTx/>
              <a:buFontTx/>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advTm="1890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1999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2" name="文本框 1"/>
          <p:cNvSpPr txBox="1"/>
          <p:nvPr>
            <p:custDataLst>
              <p:tags r:id="rId2"/>
            </p:custDataLst>
          </p:nvPr>
        </p:nvSpPr>
        <p:spPr>
          <a:xfrm>
            <a:off x="180340" y="527050"/>
            <a:ext cx="1375410"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连通域标记</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3"/>
            </p:custDataLst>
          </p:nvPr>
        </p:nvSpPr>
        <p:spPr>
          <a:xfrm>
            <a:off x="177800" y="989330"/>
            <a:ext cx="8776970" cy="1530350"/>
          </a:xfrm>
          <a:prstGeom prst="rect">
            <a:avLst/>
          </a:prstGeom>
          <a:noFill/>
          <a:ln w="41275" cmpd="sng">
            <a:solidFill>
              <a:schemeClr val="accent1">
                <a:shade val="50000"/>
              </a:schemeClr>
            </a:solidFill>
            <a:prstDash val="sysDash"/>
          </a:ln>
        </p:spPr>
        <p:txBody>
          <a:bodyPr wrap="square" rtlCol="0">
            <a:noAutofit/>
          </a:bodyPr>
          <a:p>
            <a:pPr lvl="0" indent="457200" algn="l">
              <a:lnSpc>
                <a:spcPct val="13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为了计算河流和干扰信息的面积，首先要将各个连通区域标记起来，再统计他们的面积和坐标信息。 在二值图像中，２个像素连通是指它们相邻且灰度值相等。２个像素相邻叫做邻接，邻接性一般有２种：４邻接和８邻接（如图４所示），由此得到连通性也有２种：４连通和８连通。连通域标记法就是在此基础上，将各个连通区域标识为唯一的ＩＤ值。本文通过连通域标记法对分割后的图像进行连通域标记，分别统计出它们各自的面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custDataLst>
              <p:tags r:id="rId4"/>
            </p:custDataLst>
          </p:nvPr>
        </p:nvSpPr>
        <p:spPr>
          <a:xfrm>
            <a:off x="180340" y="2613660"/>
            <a:ext cx="2284730"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自适应选取面积阈值</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177800" y="3075940"/>
            <a:ext cx="4900295" cy="1845945"/>
          </a:xfrm>
          <a:prstGeom prst="rect">
            <a:avLst/>
          </a:prstGeom>
          <a:noFill/>
          <a:ln w="41275" cmpd="sng">
            <a:solidFill>
              <a:schemeClr val="accent1">
                <a:shade val="50000"/>
              </a:schemeClr>
            </a:solidFill>
            <a:prstDash val="sysDash"/>
          </a:ln>
        </p:spPr>
        <p:txBody>
          <a:bodyPr wrap="square" rtlCol="0">
            <a:noAutofit/>
          </a:bodyPr>
          <a:p>
            <a:pPr lvl="0" indent="457200" algn="l">
              <a:lnSpc>
                <a:spcPct val="160000"/>
              </a:lnSpc>
              <a:buClrTx/>
              <a:buSzTx/>
              <a:buFontTx/>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通过连通域标记法将图像中的前景色标记为各个独立的连接分量并计算它们的面积。对这些面积进行</a:t>
            </a:r>
            <a:r>
              <a:rPr lang="en-US" altLang="zh-CN" sz="1400">
                <a:latin typeface="微软雅黑" panose="020B0503020204020204" pitchFamily="34" charset="-122"/>
                <a:ea typeface="微软雅黑" panose="020B0503020204020204" pitchFamily="34" charset="-122"/>
                <a:cs typeface="微软雅黑" panose="020B0503020204020204" pitchFamily="34" charset="-122"/>
                <a:sym typeface="+mn-ea"/>
              </a:rPr>
              <a:t>Otsu</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分析，得到一个面积阈值，通过该面积阈值剔除小的连通域。实现了面积阈值选取的自动化。得到的图 像与</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前文闭运算处理后的图像做“逻辑与”运算得到河流区域。</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custDataLst>
              <p:tags r:id="rId6"/>
            </p:custDataLst>
          </p:nvPr>
        </p:nvPicPr>
        <p:blipFill>
          <a:blip r:embed="rId7"/>
          <a:stretch>
            <a:fillRect/>
          </a:stretch>
        </p:blipFill>
        <p:spPr>
          <a:xfrm>
            <a:off x="5507990" y="2545715"/>
            <a:ext cx="2951480" cy="2382520"/>
          </a:xfrm>
          <a:prstGeom prst="rect">
            <a:avLst/>
          </a:prstGeom>
        </p:spPr>
      </p:pic>
    </p:spTree>
  </p:cSld>
  <p:clrMapOvr>
    <a:masterClrMapping/>
  </p:clrMapOvr>
  <p:transition advTm="1890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p:nvPr/>
        </p:nvSpPr>
        <p:spPr>
          <a:xfrm>
            <a:off x="3175" y="3175"/>
            <a:ext cx="9153525" cy="481013"/>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7" name="Rectangle 3"/>
          <p:cNvSpPr/>
          <p:nvPr/>
        </p:nvSpPr>
        <p:spPr>
          <a:xfrm>
            <a:off x="-11430" y="5022533"/>
            <a:ext cx="9155113" cy="120650"/>
          </a:xfrm>
          <a:prstGeom prst="rect">
            <a:avLst/>
          </a:prstGeom>
          <a:solidFill>
            <a:srgbClr val="0078AA"/>
          </a:soli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endParaRPr lang="zh-CN" altLang="en-US" sz="1800" dirty="0">
              <a:latin typeface="微软雅黑" panose="020B0503020204020204" pitchFamily="34" charset="-122"/>
              <a:ea typeface="微软雅黑" panose="020B0503020204020204" pitchFamily="34" charset="-122"/>
            </a:endParaRPr>
          </a:p>
        </p:txBody>
      </p:sp>
      <p:sp>
        <p:nvSpPr>
          <p:cNvPr id="6148" name="Text Box 4"/>
          <p:cNvSpPr txBox="1"/>
          <p:nvPr/>
        </p:nvSpPr>
        <p:spPr>
          <a:xfrm>
            <a:off x="107950" y="28575"/>
            <a:ext cx="8738870"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rPr>
              <a:t>论文内容（技术流程）</a:t>
            </a:r>
            <a:endParaRPr lang="zh-CN" sz="2000" b="1">
              <a:solidFill>
                <a:schemeClr val="bg1"/>
              </a:solidFill>
              <a:effectLst>
                <a:outerShdw blurRad="38100" dist="25400" dir="5400000" algn="ctr" rotWithShape="0">
                  <a:srgbClr val="6E747A">
                    <a:alpha val="43000"/>
                    <a:alpha val="43000"/>
                  </a:srgbClr>
                </a:outerShdw>
              </a:effectLst>
              <a:latin typeface="微软雅黑" panose="020B0503020204020204" pitchFamily="34" charset="-122"/>
              <a:ea typeface="微软雅黑" panose="020B0503020204020204" pitchFamily="34" charset="-122"/>
              <a:cs typeface="Arial Bold" panose="020B0604020202020204" charset="0"/>
              <a:sym typeface="+mn-ea"/>
            </a:endParaRPr>
          </a:p>
        </p:txBody>
      </p:sp>
      <p:sp>
        <p:nvSpPr>
          <p:cNvPr id="6149" name="Line 5"/>
          <p:cNvSpPr/>
          <p:nvPr/>
        </p:nvSpPr>
        <p:spPr>
          <a:xfrm>
            <a:off x="3175" y="420688"/>
            <a:ext cx="9140825" cy="0"/>
          </a:xfrm>
          <a:prstGeom prst="line">
            <a:avLst/>
          </a:prstGeom>
          <a:ln w="9525" cap="flat" cmpd="sng">
            <a:solidFill>
              <a:schemeClr val="bg1"/>
            </a:solidFill>
            <a:prstDash val="solid"/>
            <a:headEnd type="none" w="med" len="med"/>
            <a:tailEnd type="none" w="med" len="med"/>
          </a:ln>
        </p:spPr>
      </p:sp>
      <p:pic>
        <p:nvPicPr>
          <p:cNvPr id="6160" name="图片 6"/>
          <p:cNvPicPr>
            <a:picLocks noChangeAspect="1"/>
          </p:cNvPicPr>
          <p:nvPr/>
        </p:nvPicPr>
        <p:blipFill>
          <a:blip r:embed="rId1"/>
          <a:stretch>
            <a:fillRect/>
          </a:stretch>
        </p:blipFill>
        <p:spPr>
          <a:xfrm>
            <a:off x="7046913" y="-179387"/>
            <a:ext cx="2062162" cy="606425"/>
          </a:xfrm>
          <a:prstGeom prst="rect">
            <a:avLst/>
          </a:prstGeom>
          <a:noFill/>
          <a:ln w="9525">
            <a:noFill/>
          </a:ln>
        </p:spPr>
      </p:pic>
      <p:sp>
        <p:nvSpPr>
          <p:cNvPr id="4" name="文本框 3"/>
          <p:cNvSpPr txBox="1"/>
          <p:nvPr>
            <p:custDataLst>
              <p:tags r:id="rId2"/>
            </p:custDataLst>
          </p:nvPr>
        </p:nvSpPr>
        <p:spPr>
          <a:xfrm>
            <a:off x="107950" y="764540"/>
            <a:ext cx="2754630" cy="368300"/>
          </a:xfrm>
          <a:prstGeom prst="rect">
            <a:avLst/>
          </a:prstGeom>
          <a:solidFill>
            <a:schemeClr val="accent5">
              <a:lumMod val="75000"/>
            </a:schemeClr>
          </a:solidFill>
        </p:spPr>
        <p:txBody>
          <a:bodyPr wrap="square" rtlCol="0">
            <a:spAutoFit/>
          </a:bodyPr>
          <a:p>
            <a:pPr algn="ctr"/>
            <a:r>
              <a:rPr lang="zh-CN" altLang="en-US" b="1">
                <a:solidFill>
                  <a:schemeClr val="bg1"/>
                </a:solidFill>
                <a:latin typeface="微软雅黑" panose="020B0503020204020204" pitchFamily="34" charset="-122"/>
                <a:ea typeface="微软雅黑" panose="020B0503020204020204" pitchFamily="34" charset="-122"/>
              </a:rPr>
              <a:t>河流主干线和边界的提取</a:t>
            </a: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3"/>
            </p:custDataLst>
          </p:nvPr>
        </p:nvSpPr>
        <p:spPr>
          <a:xfrm>
            <a:off x="180340" y="1285240"/>
            <a:ext cx="4464685" cy="1658620"/>
          </a:xfrm>
          <a:prstGeom prst="rect">
            <a:avLst/>
          </a:prstGeom>
          <a:noFill/>
          <a:ln w="41275" cmpd="sng">
            <a:solidFill>
              <a:schemeClr val="accent1">
                <a:shade val="50000"/>
              </a:schemeClr>
            </a:solidFill>
            <a:prstDash val="sysDash"/>
          </a:ln>
        </p:spPr>
        <p:txBody>
          <a:bodyPr wrap="square" rtlCol="0">
            <a:noAutofit/>
          </a:bodyPr>
          <a:p>
            <a:pPr lvl="0" indent="457200" algn="l">
              <a:lnSpc>
                <a:spcPct val="140000"/>
              </a:lnSpc>
              <a:buClrTx/>
              <a:buSzTx/>
              <a:buFontTx/>
            </a:pPr>
            <a:r>
              <a:rPr lang="zh-CN" altLang="en-US" sz="1400">
                <a:latin typeface="微软雅黑" panose="020B0503020204020204" pitchFamily="34" charset="-122"/>
                <a:ea typeface="微软雅黑" panose="020B0503020204020204" pitchFamily="34" charset="-122"/>
                <a:cs typeface="Times New Roman" panose="02020603050405020304" charset="0"/>
                <a:sym typeface="+mn-ea"/>
              </a:rPr>
              <a:t>对连通后的整条河流作形态学的图像细化运算，将河流减小为单个像素宽的线。细化操作的每次应用都会从二值图像物体的厚度中删除１个或２个像素，重复执行细化操作直到图像停止变化为止。最终得到河流的主干线，如图６（ａ）所示。</a:t>
            </a:r>
            <a:endParaRPr lang="zh-CN" altLang="en-US" sz="1400">
              <a:latin typeface="微软雅黑" panose="020B0503020204020204" pitchFamily="34" charset="-122"/>
              <a:ea typeface="微软雅黑" panose="020B0503020204020204" pitchFamily="34" charset="-122"/>
              <a:cs typeface="Times New Roman" panose="02020603050405020304" charset="0"/>
              <a:sym typeface="+mn-ea"/>
            </a:endParaRPr>
          </a:p>
        </p:txBody>
      </p:sp>
      <p:pic>
        <p:nvPicPr>
          <p:cNvPr id="2" name="图片 1"/>
          <p:cNvPicPr>
            <a:picLocks noChangeAspect="1"/>
          </p:cNvPicPr>
          <p:nvPr>
            <p:custDataLst>
              <p:tags r:id="rId4"/>
            </p:custDataLst>
          </p:nvPr>
        </p:nvPicPr>
        <p:blipFill>
          <a:blip r:embed="rId5"/>
          <a:srcRect t="4482"/>
          <a:stretch>
            <a:fillRect/>
          </a:stretch>
        </p:blipFill>
        <p:spPr>
          <a:xfrm>
            <a:off x="4787900" y="1203960"/>
            <a:ext cx="4142740" cy="1816735"/>
          </a:xfrm>
          <a:prstGeom prst="rect">
            <a:avLst/>
          </a:prstGeom>
        </p:spPr>
      </p:pic>
      <p:sp>
        <p:nvSpPr>
          <p:cNvPr id="3" name="文本框 2"/>
          <p:cNvSpPr txBox="1"/>
          <p:nvPr/>
        </p:nvSpPr>
        <p:spPr>
          <a:xfrm>
            <a:off x="3018155" y="628015"/>
            <a:ext cx="5828665" cy="533400"/>
          </a:xfrm>
          <a:prstGeom prst="rect">
            <a:avLst/>
          </a:prstGeom>
          <a:noFill/>
        </p:spPr>
        <p:txBody>
          <a:bodyPr wrap="square" rtlCol="0">
            <a:spAutoFit/>
          </a:bodyPr>
          <a:p>
            <a:pPr indent="457200">
              <a:lnSpc>
                <a:spcPct val="120000"/>
              </a:lnSpc>
            </a:pPr>
            <a:r>
              <a:rPr lang="zh-CN" altLang="en-US" sz="1200" b="1">
                <a:solidFill>
                  <a:srgbClr val="FF0000"/>
                </a:solidFill>
                <a:latin typeface="微软雅黑" panose="020B0503020204020204" pitchFamily="34" charset="-122"/>
                <a:ea typeface="微软雅黑" panose="020B0503020204020204" pitchFamily="34" charset="-122"/>
              </a:rPr>
              <a:t>文献中没有给出具体的提取主干和边界的方法，在第二部分算法实现中存在问题，在桥梁横跨河流区域无法将河流主干连成一体。</a:t>
            </a:r>
            <a:endParaRPr lang="zh-CN" altLang="en-US" sz="1200" b="1">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6"/>
            </p:custDataLst>
          </p:nvPr>
        </p:nvSpPr>
        <p:spPr>
          <a:xfrm>
            <a:off x="180340" y="3147695"/>
            <a:ext cx="8739505" cy="1226820"/>
          </a:xfrm>
          <a:prstGeom prst="rect">
            <a:avLst/>
          </a:prstGeom>
          <a:noFill/>
          <a:ln w="41275" cmpd="sng">
            <a:solidFill>
              <a:schemeClr val="accent1">
                <a:shade val="50000"/>
              </a:schemeClr>
            </a:solidFill>
            <a:prstDash val="sysDash"/>
          </a:ln>
        </p:spPr>
        <p:txBody>
          <a:bodyPr wrap="square" rtlCol="0">
            <a:noAutofit/>
          </a:bodyPr>
          <a:p>
            <a:pPr lvl="0" indent="457200" algn="l">
              <a:lnSpc>
                <a:spcPct val="160000"/>
              </a:lnSpc>
              <a:buClrTx/>
              <a:buSzTx/>
              <a:buFontTx/>
            </a:pPr>
            <a:r>
              <a:rPr lang="zh-CN" altLang="en-US" sz="1400">
                <a:latin typeface="微软雅黑" panose="020B0503020204020204" pitchFamily="34" charset="-122"/>
                <a:ea typeface="微软雅黑" panose="020B0503020204020204" pitchFamily="34" charset="-122"/>
                <a:cs typeface="Times New Roman" panose="02020603050405020304" charset="0"/>
                <a:sym typeface="+mn-ea"/>
              </a:rPr>
              <a:t>对图５做边缘检测，得到河流边界线并与河流主干线做图像的逻辑与运算得到若干交点，根据交点间的距离信息对交点进行配对儿处理，通过每对儿交点的中点即可确定桥梁的中心位置。如图６（ｂ）所示为河流边界线和得到的桥梁中心点位置。</a:t>
            </a:r>
            <a:endParaRPr lang="zh-CN" altLang="en-US" sz="1400">
              <a:latin typeface="微软雅黑" panose="020B0503020204020204" pitchFamily="34" charset="-122"/>
              <a:ea typeface="微软雅黑" panose="020B0503020204020204" pitchFamily="34" charset="-122"/>
              <a:cs typeface="Times New Roman" panose="02020603050405020304" charset="0"/>
              <a:sym typeface="+mn-ea"/>
            </a:endParaRPr>
          </a:p>
        </p:txBody>
      </p:sp>
    </p:spTree>
  </p:cSld>
  <p:clrMapOvr>
    <a:masterClrMapping/>
  </p:clrMapOvr>
  <p:transition advTm="18900">
    <p:push dir="u"/>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IMING" val="|0.26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PLACING_PICTURE_USER_VIEWPORT" val="{&quot;height&quot;:8100,&quot;width&quot;:12628}"/>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8100,&quot;width&quot;:12628}"/>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4.xml><?xml version="1.0" encoding="utf-8"?>
<p:tagLst xmlns:p="http://schemas.openxmlformats.org/presentationml/2006/main">
  <p:tag name="KSO_WPP_MARK_KEY" val="7ea548d2-c25f-4b4d-b62b-4ef96d66262f"/>
  <p:tag name="COMMONDATA" val="eyJoZGlkIjoiMGRmMzJiYzcwN2JhZjhhMzY1MTFmMmQ4YWEyMjE5ZjYifQ=="/>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M4NTYyODg3MDU3IiwKCSJHcm91cElkIiA6ICIxODczODQ2ODUiLAoJIkltYWdlIiA6ICJpVkJPUncwS0dnb0FBQUFOU1VoRVVnQUFBem9BQUFHZUNBWUFBQUJjbzNSbEFBQUFDWEJJV1hNQUFBc1RBQUFMRXdFQW1wd1lBQUFnQUVsRVFWUjRuT3pkZVh4TTEvc0g4TStackJJUlloZExTaTF0SWpJVFJleGZheEZiMVZacWliV0lWcldvdGJSMnJhMjB0bElOc2U5RXE1WitVUzFOSnBMNFZaVGFSWVNza2t5U21UbS9QOUxjYjBaMndrUjgzcStYbDdubm5udnZjd2RqbnB4em53TVF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WlNITUhRQVJFUkhSaTZaV3E2dElLZFVBM0ZVcVZXMEF0YVdVMVlRUUphV1VEa2ovanBRZ2hIZ3NwYndENEc4aHhOOVN5dEMwdERSdFdGalliYlBlQUJIbGlZa09FUkVSRlh1dXJxN1dWbFpXVFZVcVZSY3BaVzhoUkkxbk9aK1U4cDRRWXFlVThsQkNRc0xwcTFldnBoUldyRVJVT0pqb0VCRVJVYkhsNmVsWjNXZzBEZ1l3VmdoUk1hTzlmUG55cUZPbkR1clVxUU1YRnhkVXJWb1ZsU3BWZ3AyZEhVcVVLQUVBU0U1T1JuSnlNaUlqSTNINzltM2N2SGtUVjY1Y3daVXJWeEFaR2FsY1Ewb1pMYVg4VnEvWGJ3d0xDN3Yyd20rU2lMTEZSSWVJaUlpS0hROFBEeGNoeEhRQVE0VVFLaUVFNnRldmoyYk5tcUY5Ky9hb1VlT1pCblJ3OSs1ZEhEdDJER2ZQbm9WV3E0V1VFbEpLQ1dDYndXQ1lIUklTRWw0b04wSkVUNDJKRGhFUkVSVWJkZXZXZGJDenMvdGNDREVlZ0dXcFVxWFF1WE5uOU8zYkY5V3JWMzh1MTR5SWlNRDI3ZHR4K1BCaFJFZEhBNEJCU3JsT3I5ZFBEUTBOalhrdUZ5V2lQREhSSVNvQ05Cck5jUUJ0ekIwSC9ZK1U4cnhXcTIxczdqaUlLUDg4UER6YXExU3E5UUNxMjl2Ym8wK2ZQdkR4OFlHZG5kMEx1YjVPcDhPUFAvNElmMzkveE1YRkFjQjlLZVVvclZaNzRJVUVRRVFtbU9nUUZRRWFqVWFhT3diS0tpZ29pSitSUkM4SFM3VmEvYVVRWWpJQXRHdlhEbE9tVEVHWk1tWE1Fa3hDUWdLV0xGbUNRNGNPWlRTdEZrSjhGQmdZbUdhV2dJaGVVZnhQbktnSXlFaDBBZ01EelIwS0FmRDA5QVRBUklmb1plRHE2dXBrWTJPekZVREgwcVZMWThhTUdXamR1clc1d3dJQS9QSEhINWcxYXhhaW9xSWdwVHlibHBiV0t5d3NMREx2STRtb01Lak1IUUFSRVJIUjAxQ3IxZVd0cmEyUEEraFl1M1p0K1BuNUZaa2tCd0FhTjI0TVB6OC91TG01UVFqUnpNcks2clJhcmE1aTdyaUlYaFZNZElpSWlPaWw0Kzd1WGtFSWNWd0k0ZEc0Y1dQODhNTVBxRnk1c3JuRHlxSmN1WEpZdjM0OS92T2YvMEFJVVZzSThWOTNkL2VxNW82TDZGWEFSSWVJaUloZUtpNHVMcllXRmhiN0FOVDM4dkxDOHVYTFlXTmpZKzZ3Y21SbFpZVUZDeGFnYmR1MkFGREwwdEx5aUx1N3U3MjU0eUlxN3Bqb0VORUxZVEFZekIwQ0VSVVB3c25KYWJVUXdzdk56UTFMbHk2RmxaV1Z1V1BLazZXbEplYk5tNGZHalJzRFFIMUxTMHMvOEZscG91ZUtpUTdSSzBKS0NYOS9mK2gwdWdJZnUyalJvaXlKU25oNE9MeTl2UkVSRVpHdmN6UnExTWhrSmZHQ2VQandJWXhHWTU3OVVsTlRFUjBkald2WHJ1SFBQLy9Fc1dQSHNIMzdkdXpidCsrcHJrdEVSWTlhclI0S1lHaUZDaFZlbWlRbmc2V2xKZWJQbjQrcVZhc0NRQSsxV2ozSjNERVJGV2VXNWc2QWlBcHUzNzU5K09LTEwvTGRQekF3RUVJSTNMcDFDek5tek1DaVJZc1FGUldGN3QyNzUzak11WFBuQUFEYnRtM0R6cDA3Y2VuU0pXVmZwMDZkc0hQblRzVEZ4V0hLbENsS3U2K3ZMeG8yYlBnVWR3UTBiTmdRNWN1WFIySmlJcnk5dlRGcDBpUWw5ckZqeDJMNjlPbnc5dlkyT1dicjFxM1l2bjA3a3BLU1lEQVlZR05qZ3djUEhzRFQweE9sU3BXQ282TWpTcGN1bmZHbGdvaGVjZzBhTkhBV1FpeXpzTERBd29VTDRlVGtaTzZRQ3N6UjBSRkxsaXpCd0lFRG9kZnJaM3A2ZXU0S0RBeThadTY0aUlpSW5ndU5SaU0xR28zTUw2UFJLUFY2dmRUcjlWS2owY2lFaEFSbE83dTJER2xwYWZMOTk5K1hCdzhlelBNYUJvTkJmdlBOTjdKNzkrN3l4bzBiY3M2Y09kSm9ORW9wcGZUMTlaWFRwazJUQm9OQmZ2WFZWL0w4K2ZNbXh4NDZkRWcyYWRMRTVKZEdvOG5TMXFSSkUrV1lsaTFiU2ltbC9Qenp6K1dlUFh1a2xGTEd4TVRJZDk5OVZ3WUhCOHV1WGJ2S1M1Y3VtVnduTVRGUnhzWEZTWVBCSUtXVXlyMC9xNHcvRDNQL3ZTQWlVMnExZXI5R281R0xGaTE2NW4vbjVyWjI3VnFwMFdpa1dxMytyN25mVjZMaWlpTTZSQzhoSVFRc0xDeVViWlZLWmJLZFU1dWxwU1ZXcjE0TmUvdThuNEZWcVZSNDdiWFg0T2ZuaDdGanh5SXVMZzVEaGd3QkFLU2twQ0EyTmhaRGh3NUZXbG9hL3Zubkg3ejExbHZLc1YyNmRFR1hMbDFNenVmcDZZbDkrL2FoWXNXS3VWNzMvUG56R0RObURCSVNFdkRoaHgraVc3ZHVhTkNnQWViTW1ZT1BQLzRZTTJiTVFMTm16UUFnMTlYT1UxTlRFUk1UZzdpNE9NVEd4cUorL2Zvb1VhSkVudmROUkVXVFdxMXVLWVRvVnFsU0pZd2ZQOTdjNFR5endZTUhJeUFnQURkdjNtemg0ZUhSUFRnNGVMKzVZeUlxYnBqb0VMMWlTcFlzQ1FCbzNyeDVydjJhTld1R2hRc1hBZ0FlUEhpQWdJQ0FIUHQyNnRTcFVHSzdlZk1tU3BjdURaMU9oM0hqeHNIRnhRWHZ2LzgrQU1ERHd3TUxGaXpBeElrVDBieDVjMHllUEJraElTSDQ5ZGRmbFdRbU5qWldpY2ZHeGdhT2pvN0s5RFVYRnhjbU9rUXZ0eThBWU5pd1ljKzl3bHBDUWdMczdlMmhVajIvUjVtdHJhM2g2K3VMVHo3NUJDcVZhaFlBSmpwRWhZeUpEdEVyWXU3Y3VmajU1NS94K1BGakJBWUc0c3laTXdDQVRaczJJU2dvQ0N0V3JNangySmlZR0l3Y09mSzV4eGdhR29yWFgzOGRQLzMwRTl6ZDNYSG16QmwwNnRRSkR4NDhRSVVLRlFBQUhUdDJoTUZnZ0sydExjcVZLNGNtVFpxZ2RPblNjSFIwUk1tU0pkR3hZOGRja3pJaWV2bjhPNXJUMHRuWk9kZG5Dd3RMNjlhdGNmRGdRVlNwOG56WDltelZxaFZxMWFxRmE5ZXVxVDA4UEhvRUJ3ZXpjZ3BSSVdLaVEvUVM4dlQwTk5sdTBhSkZsajZaMjBhT0hJbHAwNlpoeXBRcGFOU29rZEtlbXBxS2JkdTJZZEdpUlpCUzR2RGh3K2pVcVZPV0tXOEZzWFBuVGl4ZnZqemJmZSs4OHc2RXlGcE5OU1BwNnRDaEF6WnQyb1FCQXdhZ1RwMDZ5bjR2TDY5c2s1ZlhYMzhkcjcvK3VyS2RYUW5yNU9Sa1JFZEhRNmZUb1ZhdFdnVytIeUlxRW9ZRFFMOSsvZkw4ZkdyU3BBbnExcTJiNC82OFJxanpJcVZFZEhSMHZ2bzZPRGpBMnRvNngvMHFsUXJEaGczRDFLbFRJWVFZQllDSkRsRWhlaVVTSFkxR2N4eEFHM1BIOGJLVFVwN1hhcldOelIwSHBWY2lBOUlURlM4dkw1dy9mOTdrUDM5UFQwK2NQbjA2MTJkWUFHRHYzcjJvWGJzMjNOM2RBUUNuVHAzQ3paczNNWGJzV0pOK1pjcVV3ZHExYTNNOFQrYXBhNzE3OTBidjNyMlY3ZXZYcjJQUW9FSFl1blVyNnRhdEM2UFJtT04wRUd0cmEvVHAwd2Y3OXUzRHlaTW5sZmJVMUZTVGEzVHIxZzNEaGcxRFdGZ1lvcU9qRVIwZGpVZVBIdUhSbzBjQWdDRkRoaUFtSmdacGFXbXd0YldGazVNVDNuampEVXljT0RIWDk0T0lpcDc2OWV1WEFkRFgydG9hWGJ0MnpkY3hCZjFoalY2dlIweE1ETXFYTDU5bFgweE1ETXFVS2FOc0p5Y25vME9IRHZrNjcxZGZmWVhXclZ2bjJxZEZpeGF3dGJXRlRxZHI2Kzd1WGlFa0pPUkJnWUlub2h5OUVva09tT1FVQ2lGRW83eDcwWXNVRlJXRlVxVktQZFVJVEh4OFBMNy8vbnRseWxwYVdocEdqUnFGb1VPSG9rbVRKaWFqUmpFeE1mRHg4U253Tll4R0krYk1tWU5odzRZcFAyR2ROR2tTbWpkdmpoNDllbVI3VE5teVpSRWNISXlBZ0FEY3VuVUwxYXRYVjBaMDR1UGpVYXBVS1FCQWRIUTA5dTNiQnljbkp6ZzVPYUZhdFdwd2QzZkgzcjE3c1dUSkVwUXBVOGJrZmJseTVVcXVTUllSRlUwV0ZoYmRoQkRXWGw1ZWNIQnd5TE4vbVRKbDhQMzMzK2U0UDd0bkNzK2NPWU9WSzFkaTkrN2RKdTAzYnR5QWo0OFBEaHc0b0R6ZmFHZG5wL3l3cVREWTJkbWhVNmRPMkx0M3I1VktwUm9HWUg2aG5aem9GZmVxSkRvQVVLZ2ZUSythSjZkS1VmYlVhblYvSVVSa1VGRFFTUURQdlR6eDc3Ly9EbGRYMTZjNmRzV0tGWWlKaWNHRUNSTUFBRlpXVm5Cd2NFQ2RPblV3ZS9ac2JOdTJUUmtSK3VHSEh6QnUzRGdjTzNZc3kzbGF0V3FWNDJqUDJyVnJVYUpFQ1F3YU5FaHBHekZpQkVhTUdJRWFOV3BBclZhYjlQZjE5Y1hseTVmaDYrdUwzMzc3RFR0MjdNQ3laY3NBcENkTlE0Y094ZENoUStIdDdRMG5KeWZNbVRQSDVQaU1xV3ZseXBYTEVzdlVxVk94YU5FaTFLeFpNNzl2RVJFVkFTcVZxak1BdEczYk5sLzlZMkppTUhqdzRBSmQ0OENCQStqV3JWdVdkaGNYRjlTdlh4K2JOMi9HbURGakNuVE9nbWpUcGczMjd0MExJVVJiTU5FaEtqU3ZWS0pEOUFKNEEzaFBvOUU4a2xMdWxWTHVDQTRPUGdFZzY4TWp6K2lmZi83QnQ5OStpOW16WitlcnYxNnZ4M2ZmZlFjbkp5ZHMzYm9WZ3djUHh2ang0K0hnNEpEbHVabUxGeS9DMXRZVy9mdjNCNUErSnowcEtVblp6aXdwS1FtZmYvNDVBS0J2Mzc3S1NNMHZ2L3lDZ3djUHdzL1BUeGxGU1UxTmhiT3pNd1lQSG94Smt5Wmg2OWF0SmxORnhvOGZEMXRiVzVRdlh4N3Z2ZmVlVXZVTlNKL0xQbWZPSEl3Wk13WlZxMWFGaDRkSGxsaUVFRkNwVkVoS1NqS1p0bmZqeGcwOGV2UUlMaTR1K1hxdmlLaklzQURRUVFnQkx5K3ZYRHNPSERnUVFQcHpNZGs5cjVkQnI5ZGo0TUNCNk5DaEF3WU5Hb1Q3OSsvajNMbHptRDU5ZXJiOWh3OGZqZzgrK0FEOSt2VjdiZ3VVdXJtNVpYd09OMEw2ZHpQOWM3a1EwU3VHaVE3UjgxRldDREZjQ0RGY3JWYkhDQ0gyQTlndGhQZ3BNREF3N1ZsUHZuLy9mbno5OWRjWU9YS2tzcVpNWGpadDJnUzlYbytEQnc5aTNicDFHRE5tRE9MajQyRnBhUWtyS3l0WVdscENwVkloSlNVRnljbkphTkNnQWZ6OS9mSHc0VU9zWGJzV2JkcTB5YmJ5V3F0V3JlRHY3Mi9TRmg0ZWppbFRwc0RhMmhvOWUvYUVsQkxXMXRZb1VhSUU3TzN0WVdOamd6Smx5bUR5NU1sWXUzWXRMQzNUUDRwcTE2NE5BUGp5eXkvaDVlV0ZhdFdxSVQ0K1hqbXZxNnNyWnN5WWdSVXJWbVE3TlVXbFVzSGIyeHRkdW5SUnpnbWtqd2FOSFR1VzA5YUlYakllSGg3MUFaU3VVYU5HbmttR241OGZ1bmZ2YmpMeTNMMTdkK3pmbjN2VjVtM2J0cUZseTVZNW5yOSsvZnB3ZFhYRjVzMmI4ZEZISHhYNEh2S2pWS2xTcUZldkh2NzY2eThIalViakZSUVVkUHE1WElqb0ZjTkVoK2c1RTBLVUFUQUV3QkFwWllKR285bHZOQnAzeGNiRy9uVGp4ZzNkMDV5ellzV0tXTFpzV1phcFh4bEdqaHdKS3lzcms3WkJnd1lwMVg5OGZYM2g2K3NMSUgyNlY4WXZJRDFaRUVMQTB0SVNCb01CeTVjdmg2dXJLL3IwNlpQdHRSbzN6bHFmb203ZHV0aXdZUU1xVjY2TTBxVkxaMXQxU0tmVFllblNwVWhNVElTam82UEp2dmZmZngvbHk1Zkh5cFVyc1hmdlhuVHMyRkhaMTY1ZHUxelhBSm8xYXhabXpacVY0MzRpZXFtOENTRFhLbXBQeWp4dExUNCtIbWxwYVdqZHVqVmNYRnhnYVdtSjVPUmtYTDkrSFJjdVhFQjhmRHgyNzk2TmRldlc1WHJPUVlNR1lmTGt5Umd5WkFoS2x5NzlsTGVTTzA5UFQvejExMStRVWpZQ3dFU0hxQkF3MGFGaVI2UFJqSkpTcmhaQ0ZNVWYzenNBR0toU3FRYVdLVk1tMGNuSjZUQ0EzWGtkOUtRbVRacmt1bi9VcUZGWjJuSXFjV3BoWVpGck1ZTXZ2dmdpMTJzdFdyUW8yL1lHRFJya2VweXRyUzArKyt3elpYdnIxcTNLNnhvMWFnQUFQdjMwVTN6NjZhZlpIdnNpYURTYTUvNmNGUlU1WVVGQlFmWE5IUVFwYWdOQTFhcFY4MzNBRHovOG9MenUzcjA3ckt5czBLMWJOelJvMEFCdnYvMDJWcTllclV4OTNiQmhBOVJxTmVyVnE1ZnJPWnMxYTRiS2xTdGo2OWF0eisxWm5lclZxMmU4ekQwWUlzbzNKanJGeE5TcFUvSEJCeCtnV3JWcXVIRGhBZzRkT29UUFAvODgyelZMaWpzcDVidEZOTW5KamhSQ1NDbjVmZHJaMmRuY0lSQUJnSnU1QTZEL1VhbFVid0lvVUJHUkowZDBnUFNTODJQR2pJR0Rnd09PSFR1R2pSczNBa2lmZXR1NWMrZDhuWGZPbkRtb1hMbHl2dU1vcUV5ZmdhODl0NHNRdldLWTZPUlRaR1FrdnZubUc1dzdkdzV4Y1hHd3M3TkQvLzc5TVhyMGFKTitwMCtmeGtjZmZZU0pFeWZpdmZmZVU5cERRME14Wk1nUVpkdmUzaDVlWGw2WVBIbXlNaSs0WWNPR0pyWDZjeElURTRNLy8veFQyUTRQRDBkd2NEQ2NuWjN4OTk5L1k5S2tTYkN4c1ZHdTM2Wk5HNHdZTWVKWmJ2K2xKS1ZzcjlWcWYzbVIxMVNyMVZ1RUVPL2wwaVVCd0Q2ajBiZzc4OVExalViellnS2tBZ2tLQ25yMWZsTHdDdU1JWHBGVUcvamZLRzkrZlBIRkY0aUtpa0pFUkFTKy92cHJ6Sm8xQzZOSGowYkxsaTB4ZnZ4NFRKa3lSWmwrbHZtek56RXhFYmEydG9pSWlBQ1FkUlQ4alRmZUFGRHdLcVEvL3ZnajNuenp6VHo3VmFwVUNRQWdoTWovOEJVUjVZcUpUajdvOVhxTUdERUMvL25QZjdCOSszWTRPanJpOXUzYnVIZnZYcGErQnc4ZVJOV3FWWEh3NEVHVFJDZER4aUtPOSs3ZHc0d1pNekI5K25Tc1hyMGFRUHAwbkl5SEtHL2N1SUdWSzFkaXlaSWxXVVpsbm53KzRlREJnK2pidHk5Q1FrSXdlZkprekowN0YwMmJOa1ZxYWlvKy92aGpOR3JFNVcvTVNVb1pJNFRZWnpRYWQxdFlXUHhjR01VSXpPM1JvMGZRNjAyTEFsbFpXZVg0TUc5aVlpTGVmZmZkWjFxTm5JaGVTYVVBNUd2OW5LbFRwOExKeVFucjFxMkRzN016bkoyZFlXMXRqVFp0Mm1EeDRzV0lqbzdHc21YTHNIbnpaaHcvZmh6RGh3OUh3NFlObGVQbnpadUhvMGVQQWdEZWV1c3RsQzFiTnR2cm5EcDFxa0EzWUc5dm42OStHWlVpcFpUNU80Q0k4c1JFSngrdVhidUd1M2Z2WXZEZ3djb1h1ZGRlZXcydnZXWTZ1aHdmSDQvLy92ZS9XTHAwS2NhUEg0L3c4UEFjSDZDc1VxVUtSb3dZQVY5ZjN5eUxHTjYvZng4VEpreUFyYTJ0a2l3bEppWWlJaUlDdi83NnE4bDVrcE9UY2VMRUNjeWRPeGNUSmt4QWFtb3FWcTVjaVpVclZ5STJOaFlwS1NsWXNHQUI0dVBqY2ZqdzRjSjhXeWgzandEc01ScU5PNTlYZWVrWHBWZXZYa2hLU2dLUS9tVmp4NDRkR0RSb1VKYXBaZzhmUHNTZVBYdXlQWWZSYU1TREIxenNtNGdLUmtwWlNnaVJyMlJoM3J4NVdkckN3OFBoNHVLQ2poMDdvbjM3OWxDcFZHalJvZ1hDdzhOUm9rUUprNzdUcGszRGhBa1RZR0Zoa2V2c2l2d2tYVThqVXp5WmIxYms4THRKVzhZb2swNm5Fd0NRa3BJaUFFQ3YxeXY5TTE1WHJGaFJBRUJhV3BxeXoyQXdtUFRQMkM1YnRteVd0c3l2alVaamxuMFpiZmIyOWpudWsxS2F0Tm5aMlNuN01uN1AzQzl6bTQyTmpjanVYTmtkWjIxdG5lTzVNc2VROFRwem01V1ZWWjduejNTZExHM1puVk5LS1RJS0JlVzMvNzh2aFpUeVFXaG82RCtnQW1HaWt3K1ZLMWVHcmEwdFZxeFlnVW1USnBtc3o1RlpRRUFBWG52dE5YaDVlZUd0dDk3Q3dZTUhjNjBVazVpWWlCSWxTcGdrT1pjdVhjS2NPWE5RcjE0OVZLOWVIYU5IajhhOWUvY3daY29VakJrekpzdTFkK3pZQVNrbDFHbzF0bTNiaG1IRGhpbWxmZ2NQSG94NTgrYkIyZGtaM3Q3ZWhmQk9VRDRjRWtLc0R3d01QSVVYc0dEb2kyQmhZYUdNeEdSVVhyT3hzY215U09nNzc3eVQ1N25hdEdtVHBhMTU4K1paRnY0a0l2cFhLU0Qvb3lKUCt1U1RUd0JrbmZxVzNmL05kbloyT2Y3Ly9pSmtLckppWDlCcGxCblBlZHJZMkpqOG5sdmZ6Q1g0TTE0L2VWeGEydjhtSUdUK3JsS1FVdjJacjVOYlRCbXpWM0lyanBQUkY0RFNQK1AzN0dMSzd2blhnaTR6a0orNE1sL255Ymp5aWltdi9wbU9TM0Z6YzZzUkZoWVdtWGZVbElHSlRqNlVLbFVLQ3hjdXhNeVpNM0htekJtODk5NTc2TmV2WDVZUHhJTUhENkpMbHk0QWdDNWR1bURwMHFYNDZLT1BzdndqbDFMaTJyVnJXTDE2ZFpZRkdNdVZLNGZGaXhlamV2WHFtRDkvUGdZTUdJQ29xQ2dzV0xBZ3k3emcyTmhZazUrZ1Y2eFlFVkZSVWVqZnZ6L2k0dUtRbUppb2ZNZy9PYzJJbmcrdFZ1dWZkNitYWDBwS2lySTRYMEdjT0hIaU9VUkRSTVhZSy9PY1hLWXZ1aGt2SkFCa3JsWWpoSkNaOXozNSs3OWQ4K3ovUkFVYytVVGZmUFhQejNXZU9EYlgvay9Hbmx2LzdNNlpuL3RBTnU5VFh2MHozWHBCM3Fmc1lzK3RYMTczMFZnSVlTT0U0TFRHQW1LaWswL05temZIL3YzN3NXWExGbXpldkJtN2R1M0NzbVhMVUtkT0hRRHAwOXZDdzhPeGJOa3lBT2svdVo0L2Z6N09uRG1EMXExYksrZHAwYUlGZ1BTZktFeWVQQm52dnZ1dXlYVWlJaUx3MjIrLzRjOC8vMFRKa2lYeC92dnY0L3IxNjFpOGVERnNiR3pRb1VNSHBlK3hZOGZRdTNkdmJObXlSV25ic0dFRFRwOCtqUjA3ZG1ESWtDRVlPblFvVWxOVHNXZlBIcE9mbUJEbGw4RmdRUC8rL1hIanhnMjBhTkVDWDN6eEJXeHRiV0ZuWjRkcTFhcEJwOU1oS2lvS3ljbkptRGx6SnViTW1RT2RUb2V1WGJ0bU9WZjc5dTFOdGc4ZVBQakNTa1VUMGN0SENCRVBvRnhTVWxLT0pmS0xpK1RrNUl5WGlVRkJRWGxYSnFKWGhscXR2aUdFcUdGcGFmblNUb00zbDVlbEJHK1I0T0RnZ05HalIrUEFnUU53Y1hIQjFLbFRsWDBIRGh5QWxCSzlldlZDcTFhdDhQYmJieU1sSlFVSER4NDBPY2ZwMDZkeDlPaFJORzdjR0h2MjdFRnFhcXJKL3VUa1pOU3BVd2RqeG95QjBXaEVXRmdZS2xTb2dCa3pabURCZ2dWbzJyU3AwcmR0MjdiS2lGQkNRZ0kyYmRxa3JFc3ljZUpFckZtekJwY3ZYNGF2cnk4aUl5T3pIY0lseXN2eTVjdmg3KytQYXRXcVlkR2lSYmg2OVNwMjc5Nk50V3ZYNHVyVnE3aDU4eWJXcmwyTDNidDM0K2JObXdEU244bUpqbzdHc1dQSGxGK0JnWUVtMjlIUjBUQWFqV2ErT3lJcTR1S0I5S25laFNFMU5SV3hzYkc0ZS9ldVNYdFFVSkRKZG1KaUlxNWR1NlpzMzcxN045Zi9RNDFHSXk1ZXZJaW9xS2luamsyblU5YVBMcHliSlNLTzZEeU5VcVZLWWVqUW9mamdndzlnTkJvaHBVUkFRQUFtVHB5SVZxMWFLZjFDUWtJd2E5WXN4TVRFbUJ4ZnZueDV6SjgvSDcxNzk4YTMzMzZMRHovOFVObm41ZVdGMk5oWUdJMUdUSm8wQ2JkdTNjTFZxMWR4NWNvVjlPelowK1E4bVN0Y1dWaFlJQ1VsQmN1V0xjT3VYYnR3NU1nUkpjYTZkZXVhWElPb0lENzk5RlBsdWE4TVBqNCtKdHVaMTYwZ0lpb3NVc3A0SVFRU0VoTHkxVDh5TWhManhvMkR3V0NBU3FXQ1NxVkNURXlNVWx6QTB0SVNOalkyS0ZHaUJKWXRXNmFNRW8wZE94Ym56cDBEQUJ3OWVoUzFhOWZHcEVtVHNIMzdkbGhhV3FKZnYzNDRlZkpranMrYnJGaXhBbHUyYkVILy92M3g4Y2NmUDlXOVprcm1tT2dRRlJJbU92bnc5OTkvNDlTcFUrallzU09jblowUkd4dUx2WHYzb2xHalJsQ3BWRGg5K2pUaTR1TGc3ZTF0VW8ybFlzV0tXTEprQ1FJQ0FsQy92dWxDMnc0T0RwZzZkU29tVHB5SURoMDZLUFg1Z2ZTaUJydDM3MFpDUWdJcVZhcUVtalZyb2xhdFdybFdjVXROVFlWZXI4ZjQ4ZVBSdjM5L3RHelpFb3NYTDBhMWF0WFFvRUVEbkRsekprdFphcUtDdUgzN05zYU9IUXRmWDErbzFXb0F3SjkvL2drYkd4dGxsZkhNNnpzQldhZXFFUkVWMERVQUhyZHUzVUs5ZXZYeTdGeXhZa1ZzMmJJRlZsWld5bFR0VnExYVljZU9IZm0rNE96WnMzSHUzRG5VcTFjUGUvZnVSZS9ldmFIWDYzTjhHSDM5K3ZYNDVaZGZzSDM3ZHN5WU1RUHIxNi9IOE9IRDgzMjlESkdSNmMrWUN5SHU1dEdWaVBLSmlVNCtsQ3BWQ29HQmdkaTZkU3NlUDM2TXNtWExva1dMRnBnOGVUS0E5T2NNR2pkdW5LWGtwSVdGQmRxMWE0ZURCdzltU1hRQW9HWExsdWpZc1NQbXpKa0RQejgvcGIxLy8vN28zNzgvakVZajd0eTVnL0R3Y0Z5K2ZCbVJrWkU1SmpyMjl2WndkSFRFeXBVcnNXUEhEaHcvZmh5clZxM0N5SkVqMGJ0M2IvajQrS0Jtelpxb1VxVktJYjR6OUNxcFZxMGFGaTllYkZLRUlDSWlJc3RLNGR1M2I0Y1FBaVZMbGxUV2hjcE9xMWF0K013WUVlWGxFb0JlLy95VGQxWGQ4K2ZQWThHQ0JWbmFrNUtTY3F3S2FUQ2tQL0tRbHBhRzd0MjdZKy9ldmNvK0h4OGZyRnUzRHIxNzk0YkJZTWp5ZVpXY25JeUZDeGNpSkNRRTY5YXRRK1hLbGJGNjlXcjQrdnJpNXMyYm1ESmxTb0dxeFdXc3pTZWx2Sjd2ZzRnb1YweDA4cUZpeFlyNDdydnZjdHkvYU5HaUhQZE5tVEpGZVIwWUdKaGwvNWRmZnFtODF1bDB1ZjRFL01DQkEwcS9KNldtcGlwRDlqMTc5c1NxVmF1ZzFXcFJvVUlGbEN0WERuMzY5TUhPblRzNWhZMmVpYVdscFZMcDc5YXRXL2prazA5Z1pXV0ZyNy8rR2hVclZsVDZSVVZGS1JYL05tN2NpQTRkT3NEWjJSa3JWcXpBa0NGRFlHdHJpODZkT3l0Zk1vaUlzaU9FK0JzQTd0eTVrMmZmUm8wYW1WUWliZFdxRlg3OTlWZTBhdFZLYWM5b0N3c0xRM3g4dlBMY3E1ZVhGL2J2MzI5eXZscTFhbUhCZ2dVd0dvMVpSblArK09NUHpKOC9INisvL2pwKytPRUg1UWVkam82T1dMOStQUll1WEloZXZYcGgzTGh4Nk5TcFU1NGxrNEgwejlSLzd6azh6ODVFbEM5TWRJcVE4dVhMNTJ2bCtFNmRPbVZwczdlM1I5MjZkVEZpeEFpY1AzOGVBd1lNZ0tPam8vSmxjK0RBZ1N4R1FBV1drcEtDeDQ4ZlkvUG16Ymg5K3pZNmQrNk1uMy8rR2Z2MjdWT21ja3lhTkFrZmZQQUJQdjc0WTJWNjVKSWxTL0Q2NjY4RFNGOUlkTisrZlJnN2RpeWtsRGh5NUFqNjlldUhxS2dvekpneEEwdVhMalhuTFJKUkVTYWx2Q3lFd0pVclYvTFZmL0hpeGJodzRVS08rNDFHSXdZTUdBQ2owWmpsV2NPYzZIUTZrK1VrRmk5ZWpKTW5UNkpGaXhZNGNlSkVqcU5GQXdZTXdJWU5HNkRWYWpGanhvdzhyNlBWYWpOZS9wbGJQeUlpRXhxTlJtbzBHa2xQTCtNOU5QZWZaWDZvMWVwakdvMUdxdFhxZHVhT0piK0s2dC9SSTBlT1NHOXZiN2xvMFNMNTIyKy95ZDkvLzEzMjY5ZFBidG15UlVvcFpiOSsvYVNVVXQ2NGNVTU9HalJJRGgwNlZQcjUrVWx2YjIrWm5Kd3NwWlF5S0NoSWR1M2FWVW9wWlZoWW1Cd3pab3lVVXNwNzkrN0pKazJhU0g5L2Z6UGNXZTVlcHIvdlZIajQ1MTRrV2FyVjZnUlBUMDhaR3h0Ym9IL0hMVnUybENrcEtiSnAwNll5SWlKQ1NpbGxpeFl0NU4yN2Q2V1VVcTVaczBZYWpVWVpIUjB0R3pac0tIMThmR1JpWXFKczBxU0p5WG51M2JzbmUvYnNxV3cvZVBCQXBxU2s1Q3NHZzhHZ2ZCYm1KaUVoUVhwNmVrcU5ScFBvNnVwYXZPdG9VNEdwMWVvYi8zNnZxWkYzYjhxTUl6cEVsS09PSFR1YWpDRGV1blVMVTZkT3pmTE1XWTBhTmJCcDB5WWNQMzRjOWVyVmc0ZUhoN0krVG9NR0RiQml4UW9Bd0p0dnZva2xTNVlBQUNwWHJtd3k4a05FbEEyOUVPS1lsTExuNzcvL2pvNGRPK2JZVWFmVElUdzhISC8vL1RjdVg3NE1BRXVGTTljQUFDQUFTVVJCVk5pMGFSTjBPaDBXTEZpZ1ZGa3JXYklrSWlNamNlREFBUnc5ZWhReE1URVFRdURERHo4MEdibTVlL2N1bkoyZGNlL2VQWlBuVzh1WEx3OGdmYjI4dkp3NGNTSmZhNFdGaFlWQlNna3A1ZmxMbHk2bDVua0FFZVVMRXgwaXlwRktaYnJVVnZYcTFVMjJNNWVkRmtLZ1hidjBRYlNxVmF1YW5NUEZ4VVhwVTZKRUNXVmZzMmJOQ2p0a0lpcG1qRWJqRVpWSzFmUDQ4ZU81SmpxUEhqM0N3b1VMOGVhYmI4TE56UTBQSGp6QTBhTkhVYUpFQ2FTbXBtTERoZzNvMWFzWGV2WHFCVXRMUzR3YU5RcXZ2ZllhNnRldmoyYk5tc0hkM1YwNTE2VkxsL0RaWjU5aHo1NDlDQTBOTmFtTW1pRXVMZzduejUvUDl2a2JnOEdBUm8wYTVmc2VmLzMxMTR5WEovTjlFQkhsaVF1R0ZyTFUxTlFjZjhsTXo4ajg5ZGRmSm91UkFla2ZqRTh1TUVwRVJQUXFNeHFOQndDa25UMTdGa2xKU1RuMmMzWjJ4dGF0V3pGOStuUTRPenNqTkRRVW4zMzJHU3dzTFBENTU1OWoxNjVkME92MStPbW5ueEFRRUlBZVBYcWdRWU1HSmovUTBldjEwT3YxK095eno3Qnc0VUlJSVhEZ3dJRXNpM3NYSnAxT2g4T0hEd09BM21nMGJuaHVGeUo2QlhGRTV4bGtudEtUbkp5TXVuWHI0djc5K3dBQUtTWHUzYnNIWjJkbnBjL1hYMytOV3JWcUFVaXZ1OSswYVZObEcwaC84UHZ6eno5SDE2NWRUYTd6eXkrLzRLdXZ2akpwUzBwS1F1blNwUUg4YjNnZFNDOVBtZHVEbUVSRVJDK1RrSkNRQng0ZUhudDFPbDJmSTBlTzROMTMzODJ4NytQSGo3Rng0MFpzM2JvVjA2Wk53MXR2dlFVQXFGQ2hBdGF0VzRjSkV5Ymc3Tm16OFBIeFFhdFdyV0JqWTJOeS9OR2pSMUd5WkVrc1dyUUk5ZXJWd3pmZmZJTnExYXJoMTE5L3hSdHZ2SUczMzM2NzBPL3Y3Tm16U0V4TWhKVHkxNHNYTDNJTkhhSkN4RVRuR2V6YnR3OG5UNTVFM2JwMU1YWHFWSXdmUHg2dXJxNEEwcDlsbURsekpqWnQycFRsT0tQUkNLMVdpd2tUSnVUck91M2F0VU83ZHUyVXNwaEFlb25NakZLWXpaczNWMTYzYXRXcUVPNk1pSWlvNkJCQ3JBUFF4OS9mSCsrODgwNldhYlVBY09YS0ZZd1lNUUtPam81WXRXb1ZOQnFOeWY2cVZhdkN6ODhQbXpkdnhyeDU4N0I2OVdyNCtmbkJZREFvNTJ2ZnZqMWVmLzExMUtsVEI5OTk5eDFPbkRpQmpSczM0djc5K3hnOWVqUmNYRnhNRmk1OTFzVEhhRFJpNDhhTkdadnJuK2xrUkpRRkU1MW5ZR1ZsaFo5Kytna3pac3pBNnRXcmxTVEgyOXNicWFtcFNFNU9ocmUzTndEQTJ0cGFxZU1mRWhLQ2hJUUU5T3ZYRDBENmRMZXBVNmVpUTRjT0JicCtuejU5QUtTUEJHVzh6bTFZbjRvK1QwOVBjNGRBUkZUa2FMWGFYOVJxOWZrYk4yNDBDZ2dJUUpjdVhiTDBxVk9uRGxhdVhJazMzbmdEVmxaV1Nudm1aMmhzYkd3d1lzUUl2UC8rKzNqNDhDSDY5ZXVIUjQ4ZW9YUG56c3IrZXZYcVljMmFOVGgvL2p6V3IxOFBSMGRIT0RvNll1ellzYmg4K2JLUzZEUnExQWlyVnEzS051a3lHbzBZUDM1OG52ZDE3dHc1L1BYWFg1QlMvcDlXcTkxVzREZUdpSExGUk9jWnFGUXF6SjA3RjRNR0RVS1pNbVdVOXFTa0pKdzRjUUtQSHo5R3laSWxBWmhXWnpsNjlDaDhmSHp3d1FjZkFBQjhmWDFSdG14WlpmL3MyYlBScTFjdnVMbTU1WHI5SFR0MkFFZ2YwY2w0elJHZGw1T1U4cndRSXY5UHJ0S0xFR2J1QUlqb2Y2U1UwNFVRUDY5ZnZ4N3QyN2VIdFhYV0tzeVpDd3BrT0hIaVJKWTJXMXRiVksxYUZZY09IY3IyV29NSEQ4YUlFU05Na3BnbnA4eDkrKzIzT2NhcVVxbnd6VGZmNUxnZkFOTFMwckJxMWFxTXpTOXk3VXhFVDRXSnpqUEllRVluS2lvS3ZyNitlUFRvRWI3Ly9udGxmNWN1WFRKWFVnR1FuZ1FGQkFTZ1o4K2VTdHMvLy94ajhxeU9sNWNYZkgxOU1YVG9VQXdhTkFnaElTR1lQSGt5RWhNVDBhbFRKNVFyVis0NTN4bTlhRnF0dHJHNVl5Z01HV3VRQkFVRkNYUEhRa1RGUzNCdzhERzFXbjM4MXExYmJkZXNXUU5mWDkvbmRxMzhsSVIrVnR1M2IwZDRlRGlrbEJjNG1rUDBmTERxMmpNSUNBaEFRRUFBYkcxdHNYLy9mcFFzV2RJa1lSRWk2M2U5SFR0MndOblpHYi85OWhzQTRNNmRPeEJDbU5Ubzc5Q2hBelp1M0lnOWUvWmc1Y3FWY0hkM1IwQkFBT3p0N1JFUUVJQWZmL3dSQU5DOWUzZDA3OTRkT3AxT2VjMnBhMFJFVkZ6cDlmcVJBSkw4L1B4dzVjb1ZjNGZ6MUc3ZHVwVXg0cU16R0F3KzVvNkhxTGhpb2xOSTd0eTVnNTQ5ZTVxc0VaSjVqbkFHZTN0N1RKMDZGUUFRSGg2T3c0Y1BvMjNidGxuNnViaTRZUFBtelhqbm5YZXl2VjYvZnYyd2YvOSs3TisvWDBtMDl1L2ZEeDhmZmw0U0VWSHhGQm9hK2crQXlYcTlIcDkrK2luaTR1TE1IVktCSlNZbTR0TlBQMFZhV2hxa2xJdENRa0k0VFpib09XR2lVMGhxMXF4cE1vd2VGUldGR2pWcVpPblh1M2R2dUxtNW9YZnYzbGkxYWhWMjdkcUZYcjE2Wlh2T1VxVkttWlNueml6aitaNzh0aE1SRVJVSFFVRkJxNlNVdSsvY3VZUEpreWREcjllYk82UjhNeGdNbURWckZxNWV2UW9wNVM5YXJmWnpjOGRFVkp3eDBYa09KaytlakpNblQrTGF0V3NJREF4VTJqTHIzcjA3TGwyNmhQcjE2MmRaYlQ0M1JxTVJFUkVSNk5TcGsvSkxwOU9aYkhQUlVTSWlLc2Frd1dBWURDRGt3b1VMbURadDJrdVI3QmdNQnN5Yk53OG5UNTRFZ0tzSkNRbTlBTWc4RGlPaVo4QmlCTStCcTZzclB2dnNNeXhac2dTelo4L0c2TkdqbGRLVlFIcWxsYSsrK2dvT0RnNjRmUGt5Sms2Y2lFNmRPaW1qTnhrck1CdU5ScVNtcHVMT25Udll2MzgvVWxOVDRlUGpnOXExYXlNZ0lFQTVYL1BtelUyMmlZaUlpck9Ra0pCRWQzZjNMcGFXbHFkKytlV1hXa2FqRWZQbXpjdDJ5bmhSb05mck1YZnVYQnc0Y0FCU3lqdXBxYW1kcmw2OUdtL3V1SWlLT3lZNnp5QXBLUWs2bmM2azZNQ3BVNmV3ZlBseXpKOC9IL1hxMWNPR0RSdnc4Y2NmSXo0K0h2MzY5Y1BseTVjeGMrWk1sQzlmSHBzM2I0YVZsUlVPSHo2TVE0Y080ZnIxNjdDenMwUFRwazBocFlRUUFvMGFOY0xNbVRQUm9VTUhmUFRSUnloUm9nVG16Sm1qck04REFEcWR6bVFiUUk0bE00bUlpSXFEa0pDUU8ycTF1aVdBVXlkT25LZzljdVJJTEY2OHVNaFZKbzJOamNXMGFkUHcrKysvQThCdHZWN2YrdEtsUy8rWU95NmlWd0VUbldmd3pqdnZRS2ZUS2FXaWQrM2FCWDkvZnl4WnNrU3B2bGErZkhtc1diTUdreWRQUm9jT0hWQ3RXaldNR2pYS3BBREJ1KysrbTZVK2YwYWlrNkZTcFVySzY1a3paejdQMnlJaUlub3BhTFhhZTI1dWJpMnNyYTMzaFlTRU5Ca3dZQURtelp0WFpCWmZEZ3NMdzJlZmZZWjc5KzRCUUlnUW9tdG9hT2d0YzhkRjlLcGdvdk1Namg0OWFyTDl6anZ2b0Z1M2Jsa1dNYk96czhPS0ZTdVV4Q1c3S210UHlxNDBOUkVSRVprS0N3dUxkSFYxYldWalkvUE53NGNQUjR3Y09SSzlldldDcjY4dkhCd2N6QkpUVWxJUzFxeFpBejgvUHdDQWxOSS9JU0ZoNk5XclYxUE1FaERSSzRyRkNBcVJTcVhLZHFWbWdJa0xFUkhSODNMcDBxWFVvS0Nna1FhRG9TK0ErN3QzNzBiMzd0M2g3KzhQblU3M3d1SklTVW5CN3QyNzBhTkhqNHdrNTVHVWNwaFdxMzJQU1E3Umk4ZEVoNGlJaUlxRml4Y3Y3a2hMUzN0VFN2bGpYRnljWWNtU0plaldyUnUrLy81NzNMOS8vN2xkOStIRGgvRHo4OE03Nzd5RGVmUG00ZEdqUndZcDVTNjlYdittVnF2OS9ybGRtSWh5eGFsclJFUkVWR3lFaG9iR0FCaWswV2ptU3lrWFBIejRzT3VxVmF2RTZ0V3IwYlJwVTdSdDJ4YU5HemMyZWZiMWFVUkZSZUdQUC83QWlSTW5jUHIwYVJpTlJrZ3BwUkRpWjcxZVB6VWtKQ1NvY082SWlKN1dLNVhvRkpXSEU0bUlpT2o1Q2dvSytndEE5d1lOR3RSUnFWUWZTU243bmoxNzF1bnMyYk1BZ0NwVnFrQ3RWc1BOelExVnFsUkJoUW9WVUxac1dkalkyTURHeGdaQ0NLU2twRUNuMHlFbUpnYVJrWkc0Zi84K3dzTENvTlZxY2Z2MjdjeVhpNWRTN2pRWURNdENRa0xDekhHL1JKVFZLNUhvU0NuUEN5RWFtVHVPWW9BZjNwUXY5ZXZYcng4YUdocHE3amlJaUM1ZXZIZ0Z3SmpYWDM5OVFxbFNwVG9ENkFXZzdiMTc5eXJkdTNjUGh3OGZmcXJ6U2ltamhCQW5BT3g5OE9EQmdUdDM3aVFYWXRoRVZBaGVpVVJIcTlVMk5uY01lZEZvTkJJQWdvS0NXTFdBWGhxZW5wN1ZqVWJqa1NmYnJheXNUcXJWNm93SjhUZTFXbTJYRnh3YUVaR0pmNHNCN1AzM0Y5emQzVit6dExSc0phVnNKSVNvSnFXc0pvU29BTUR1MzE4QWtBd2dDVUNVbFBJMmdGdFN5a0FBdndZSEIvOXRodHNnb2dKNEpSSWRJbm8rQWdNRGIyazBHa3NBZFovWVZWWUlVZmJmMTZkZWJGUkVSSGtMQ1FtNUR1QTZnRTFQN25OemM2dG9aV1UxUkt2VkxuemhnUkZSb1dIVk5TSjZKbExLTGJudE54cU5XMTlVTEVSRWhjSEt5cXFqRUtLSHVlTWdvbWZEUkllSW5vbVU4bUF1Kys0RUJ3Zi85aUxqSVNJcUJIMEJ2S1ZXcTZ1WU94QWllbnBNZElqb21RUUhCd2RMS1c5a3QwOElFZkNDd3lFaWVpYWVucDdsaEJDZEFWZ0FHR1h1ZUlqbzZUSFJJYUxDNEpkZG84Rmc4SC9SZ1JBUlBRdUR3ZEFoMDJaYnN3VkNSTStNaVE0UlBUT2owWmhsK3BxVU12TGl4WXVuekJBT0VkRlRFMEwweWZTNnNidTdld1Z6eGtORVQ0K0pEaEU5czRzWEwxNEFjTytKNXFNQXBCbkNJU0o2S2g0ZUhxVUJkTXJVWktsU3FmcWJLeDRpZWpaTWRJaW9NRWdBSnRYWGhCRGJ6QlFMRWRGVFVhbFVIWVVRMXBuYmhCQTl6UlVQRVQwYkpqcEVWQ2lNUnVQK2pOZFN5dWlnb0tCajVveUhpS2lncEpTOW4yd1RRalN0VjY5ZTJlejZFMUhSeGtTSGlBcEZjSER3NzFMS3BIODNqd0V3bURNZUlxS0NxRnUzcmdPQXJ0bnNzcksxdGUzM291TWhvbWZIUkllSUNvc0J3SG9Ba0ZKeTJob1J2VlRzN093NlBEbHRMWU5LcGVyMW91TWhvbWZIUkllSUNvMlVjaStBT0FzTGk4UG1qb1dJcUNDRUVGbW1yV1hTdkdiTm1vNHZMQmdpS2hSTWRJaW8wQVFIQjUrVlV1NEtEQXhNTTNjc1JFVDU1ZW5wYVNlbHpLM29nRlhwMHFYN3ZyQ0FpS2hRV0pvN0FDTDZINDFHRXdEZ2JYUEg4YXcwR3Mwd2M4ZndqSzZscEtSNFhMcDA2Ykc1QXlHaTU4OWdNSFJRcVZUWlRsdkxwQmVBdFM4aUhpSXFIRXgwaUlxV2x6N0pLU1pxV1Z0YjF3UHdwN2tEb2VkSHJWYS9EMkJFTnUzL3piUzVUNnZWZnYzaW9pSnpDQTRPM2dkQVpHeHJOSnBnQUEya2xCNWFyZmFpK1NJam9tZkJSSWVvQ0FvTUREUjNDSytzSGoxNjRQYnQyeEJDeEpvN0ZucStoQkQvQjZCRk51MUttMTZ2Ly94RnhrUkVSSVdIeitnUUVkRXJLU2dvS0ZCS2VUZW4vVkxLcUpDUWtCTXZNaVlpSWlvOFRIU0lpT2hWNXBmTHZvQVhGZ1VSRVJVNkpqcEVSUFFxMjUvTFBxNEg5WXFTVXRZM2R3eEU5T3lZNkJBUjBTdExxOVgrRGlEcXlYWXBaWXhXcS8zSkRDRlJFU0NFVUFGQVZGVFVGWFBIUWtSUGo0a09FU21tVHAySzI3ZHZBd0F1WExpQVdiTm1RVXFaYmQvbzZHaDgrKzIzK1Q2M2xCTCsvdjdRNlhRRmptdlJva1V3R0F3bWJlSGg0ZkQyOWtaRVJFU0J6MGVVaVpSU2JuNnlVUWh4QklEUkRQRlFFWExuenAxa2M4ZEFSRStQVmRlSWlwbUdEUnVpVEpreWVmYUxpWW5CbjMvK3IzcHllSGc0Z29PRDRlenNqTC8vL2h1VEprMkNqWTBOM252dlBRQkFtelp0TUdMRS95cnhPamc0NEk4Ly9vQ05qUTBxVjY2TXVYUG5abnVkNU9Sa0JBWUdRZ2lCVzdkdVljYU1HVmkwYUJHaW9xTFF2WHYzSE9NN2QrNGNBR0RidG0zWXVYTW5MbDI2cE96cjFLa1RkdTdjaWJpNE9FeVpNa1ZwOS9YMVJjT0dEZk84ZDZMTWhCRDdBVXpNM0NhbDNHR21jSWlJaUlvWGpVWWpOUnBOOWo4NnB3SlJxOVhITkJxTlZLdlY3Y3dkUzBGbC9EMTRGczJhTlZOZVg3OStYWDc4OGNmU2FEVG0yazlLS1JjdlhpdzNiZG9rdFZxdDdOQ2hneng3OXF5VVVzcVVsQlE1ZHV4WUdSd2NuT1VjRVJFUmN2VG8wU2JuajR1TE0rbVQrWDdTMHRMaysrKy9MdzhlUEpqbmZSZ01Cdm5OTjkvSTd0Mjd5eHMzYnNnNWMrWW8xL0gxOVpYVHBrMlRCb05CZnZYVlYvTDgrZk41bmkrL3VuZnZMdi85YzNqZDNIOGY2SVd4MEdnMER6UCsvV2swbWxnQUZ1WU9pc3lIL3lkVFVhSldxMi84KzcybWhybGplZGx3UktlSWtGS21DaUh5V3BXWktOL3UzNytQQ1JNbXdOYldWaG1WU1V4TVJFUkVCSDc5OVZlVHZzbkp5VGh4NGdUbXpwMkxDUk1tSURVMUZTdFhyc1RLbFNzUkd4dUxsSlFVTEZpd0FQSHg4VGg4K0RBQXdOUFRFNEdCZ1ZpOWVqV0VVTmJaUTlldVhiT2NQNE9scFNWV3IxNE5lM3Y3UE9OWHFWUjQ3YlhYNE9mbmg3Rmp4eUl1TGc1RGhnd0JBS1NrcENBMk5oWkRodzVGV2xvYS92bm5IN3oxMWx0UDh6WVJBWUJCU3VrdmhCajM3L2JQQUF5NUhVQkVSRVVmRTUyaUl3a0FFeDBxRkpjdVhjS2NPWE5RcjE0OVZLOWVIYU5IajhhOWUvY3daY29VakJrekJuWjJkaWI5ZCt6WUFTa2wxR28xdG0zYmhtSERoc0hmM3g4QU1IandZTXliTncvT3pzN3c5dmJPY3EyMmJkdWFiQ2NtSnFKTm16WUFnSjQ5ZTJicFg3SmtTUUJBOCtiTmM3MkhaczJhWWVIQ2hRQ0FCdzhlSUNBZzUwcS9uVHAxeXZWY1JIa1JRdXdGTUE3Z3REVWlvdUtDaVE1Uk1WU3VYRGtzWHJ3WTFhdFh4L3o1OHpGZ3dBQkVSVVZod1lJRjhQVDBOT2tiR3h1TFBYdjJLTnNWSzFaRVZGUVUrdmZ2ajdpNE9DUW1KdUtUVHo0QkFPajEraXpYT25IaWYrc3BMbHEwQ051M2J6ZHAyN1JwRXdCZzd0eTUrUG5ubi9INDhXTUVCZ2Jpekprenl2NmdvQ0NzV0xFaXgvdUppWW5CeUpFakMvNUdFT1ZUVUZEUWZ6VWFUWnlVMGtLbFV1VldjcHFJaUY0U3JMcEdWQXhGUkVUZzBLRkQ4UEh4UVVSRUJONS8vMzMwN05rVGl4Y3Z4dURCZzdGbHl4YWw3N0ZqeDlDN2QyK1Q0emRzMklDV0xWc2lPVGtaUTRZTWdiKy9QMzc0NFFjTUdUSWt4eXBzNTgrZng0VUxGMUNpUklsczkwK2JOczBrQVFLQTFOUlViTnUyRGNPSEQ0ZVVFb2NPSGNwU1hZM29CZEgvTzMzdDU4REF3RFJ6QjBORVJNK09JenBFeFZCeWNqTHExS21EUm8wYVlkT21UUWdMQzhOcnI3MkdHVE5td01uSkNUcWRUaWtOM2JadFd6ZzZPbUxMbGkxSVNFakE3dDI3c1h2M2JuVHUzQmtUSjA3RWwxOStDUzh2THl4ZHVoUnZ2dmttcEpRbXorUUE2YzhEelpvMUMwdVdMTUdZTVdQeUhlZmV2WHRSdTNadHVMdTdBd0JPblRxRm16ZHZZdXpZc1NiOXlwUXBnN1ZyMStaNEhrNWRvOElncGR3RG9LeTU0eUFpb3NMQlJJZW9HUEx5OGtKc2JDeU1SaU1tVFpxRVc3ZHU0ZXJWcTdoeTVVcVc1MmFjbkp5VTF4WVdGa2hKU2NHeVpjdXdhOWN1SERseUJFT0hEc1VISDN5QXVuWHI0c01QUDh4eXJaaVlHSXdaTXdaRGh3NkZxNnRydm1PTWo0L0g5OTkvcjB4WlMwdEx3NmhSb3pCMDZGQTBhZExFWklwZFRFd01mSHg4Q3ZvMkVHV2hWcXVyU0NuVkFOeFZLbFZ0QUxXbGxOV0VFQ1dsbEE1U1NxRldxMWNKSVI1TEtlOEErRnNJOGJlVU1qUXRMVTBiRmhaMjI4eTNRRVJFK2NSRWg2aVlDZ2dJd083ZHU1R1FrSUJLbFNxaFpzMmFxRldyRnNMRHcxRzNidDFzajBsTlRZVmVyOGY0OGVQUnYzOS90R3paRW9zWEwwYTFhdFhRb0VFRG5EbHp4cVNJd0lNSER6Qm16QmkwYnQwYWZmcjBLVkI4SzFhc1FFeE1EQ1pNbUFBQXNMS3lnb09EQStyVXFZUFpzMmRqMjdadFN0R0VIMzc0QWVQR2pjT3hZOGV5bktkVnExYTVqdmJRcTgzVjFkWGF5c3FxcVVxbDZpS2w3QzJFcVBIa2lHVEd0aEFpNDdVVEFDY2hSSFVBVFRQMldWdGJRNjFXM3hOQzdKUlNIa3BJU0RoOTllclZsQmQ3UjBSRWxGOU1kSWlLcWY3OSs2Ti8vLzR3R28yNGMrY093c1BEY2ZueVpVUkdSdWFZNk5qYjI4UFIwUkVyVjY3RWpoMDdjUHo0Y2F4YXRRb2pSNDVFNzk2OTRlUGpnNW8xYTZKS2xTb0Ewc3RGZCs3Y1dTbjdIQjhmbitNek5ucTlIdDk5OXgyY25KeXdkZXRXREI0OEdPUEhqNGVEZzBPV3FYQVhMMTZFcmEwdCt2ZnZEd0NRVWlJcEtVblp6aXdwS1FtZmYvNDVBS0J2Mzc3bzBhUEgwN3hkVk14NGVucFdOeHFOZ3dHTUZVSlVCTktUbGZMbHk2Tk9uVHFvVTZjT1hGeGNVTFZxVlZTcVZBbDJkbmJLODJYSnljbElUazVHWkdRa2J0KytqWnMzYitMS2xTdTRjdVVLSWlNanF3RDRVQWp4b1lPRFE3U0hoOGUzZXIxK1kxaFkyRFV6M2k0UkVXV0RpUTVSTWFQVDZkQytmZnNjOXg4NGNFRHA5NlRVMUZSRVJrWmkzTGh4Nk5tekoxYXRXZ1d0Vm9zS0ZTcWdYTGx5Nk5PbkQzYnUzS2xNWVhOeWNvS1Bqdy8rK3VzdmpCNDlHa0lJZE8zYUZRYURBU3FWQ3RldlgxZEdaVFp0MmdTOVhvK0RCdzlpM2JwMUdETm1ET0xqNDJGcGFRa3JLeXRZV2xwQ3BWSWhKU1VGeWNuSmFOQ2dBZno5L2ZIdzRVT3NYYnNXYmRxMHliYnlXcXRXclpSUzJFUWVIaDR1UW9qcFJxTnhxQkJDSllSQS9mcjEwYXhaTTdSdjN4NDFhdVM5M3A2VmxSVktsU3FGaWhVcktzK1BaYmg3OXk2T0hUdUdzMmZQUXF2Vk9ra3BwMWxaV1UxVnE5WGJEQWJEN0pDUWtQRG5kVzlFUkZRd1RIU0lpcG55NWN2bnV1Wk1odXdlNExlM3QwZmR1blV4WXNRSW5EOS9IZ01HRElDam82TlNYbnJnd0lIWlZsMTc0NDAzVEJZSkhUVnFGSUtEZzJGdGJhMk05Z3dhTkFqVzF1bExSZm42K3NMWDF4Y0FZREFZbEY5QStrS2hRZ2hZV2xyQ1lEQmcrZkxsY0hWMXpYRnFYT1BHamZPOFZ5cis2dGF0NjJCblovZTVFR0k4QU10U3BVcWhjK2ZPNk51M0w2cFhyMTVvMTNGMmRzYVFJVU13Wk1nUVJFUkVZUHYyN1RoOCtMQ0lqbzd1YjJscDJVZXRWcS9UNi9WVFEwTkRZd3J0b2tSRTlGUkUzbDNvZWZEMDlMU1RVbDdEdjhtbWxOSkpDS0VDOERDamo1VHlyRmFyNVR5Y0FsS3IxY2VFRU8ya2xPMjFXdTB2NW82bklEUWFqUVNBd01CQWM0Znl5dXJSb3dkdTM3NE5BTFdEZ29LdW1qc2V5cHVIaDBkN2xVcTFIa0IxZTN0NzlPblRCejQrUGxrV3huMWVkRG9kZnZ6eFIvajcreU11TGc0QTdrc3BSMm0xMmdNdkpBQXFkQm1meFVGQlFmeWVSR2FuVnF0dkNDRnFTQ2xkdEZydFRYUEg4ekxoT2pwbUVoZ1ltQ1NsMUFFb0I2RGN2MGtPTXJiL2Jmdk9iQUVTRVJWOWxtcTFlb0ZLcGZvWlFQVjI3ZHBoLy83OUdEZHUzQXRMY2dEQTF0WVdJMGFNd1A3OSsrSHQ3UTBBbFlRUSt6VWF6U3BQVDArckZ4WUlFUkdaWUtKalhybjl0QzhwS0NqbzZBdUxoSWpvSmVMcTZ1cWswV2dPQ1NFbWx5NWRHbDk5OVJVV0xseUlNbVhLbUMwbUJ3Y0h6SjQ5RzZ0WHIwYjU4dVVCWUl6UmFEenA1dVpXMFd4QkVSRzl3cGpvbUpIQllKZ0xJTnNTVlZMS0d5ODJHaXBPTm0zYVpMS2RtcHFLelpzM0l6VTFOZHYrVjY1Y0tmQTFybCsvbnFVdEtTa0pYM3p4QlpLVGs3TTlKaTR1TGtzTUVSRVJPSExrU0k3WHVYYnRHbUpqWXdzY0h4VmZhclc2dkxXMTlYRUFIV3ZYcmcwL1B6KzBidDNhM0dFcEdqZHVERDgvUDdpNXVVRUkwY3pLeXVxMFdxMnVZdTY0aUloZU5TeEdZRVloSVNFUE5Cck5QUURWc3RuOXhZdU9oNHFQbFN0WEtrVUFEQVlEcGsyYkJqczdPNlVZUUdZcEtTbVlQbjA2R2pSb2dFbVRKcUZkdTNZNW52Zng0OGR3ZFhYRjVzMmJzWHo1Y3RqYTJtTE9uRG5LZWUzczdQRG8wU05zM2JvVnc0WU55M0w4anovK2lFZVBIbUhXckZsSzI1a3paNUNZbUpqak5VK2VQSW16Wjg5aXpabzFXTDkrUFU2ZE9wV2x6ODJiTnlHRXdPKy8vNTdqZWFoNGNIZDNyeUNFK0FWQS9jYU5HMlBwMHFXd3NiRXhkMWhabEN0WER1dlhyOGRubjMyR2t5ZFAxZ2J3WDNkMzk5WWhJU0YzekIzYnM5Sm9OQUVBM2paM0hDOUN4ck02eGRpMStQaDR6ZFdyVitQTkhRalI4OENIN014TXJWYXZFMElNZjZJNUxTZ29LT3MzVXNxWFY3VVlRV3BxS3JSYUxSbzNiZ3hQVDA4RUJnWWlLU2tKMDZaTncrWExsMDJTSENrbHlwWXRpNDBiTndKSVQyREdqeCtQTm0zYVlPREFnVG1lMzh2TFM0bE5yOWRqK3ZUcGVPdXR0L0RkZCttUGs2V2xwY0hLS3VzakNTMWJ0c1NNR1ROZ01CZ3dac3dZOU96WkU4dVhMd2NBUEh6NEVPWEtsY3R5elBEaHc5R3JWeThBd05TcFUrSHE2b29CQXdZQUFQejgvQkFaR1ltS0ZTc2lPRGdZSGg0ZThQYjJSdW5TcFF2OHZqMkp4UWlLTGhjWEY5c3laY3FjRUVKNGVYbDVZZW5TcGRuK2ZTdEs5SG85cGs2ZGl1UEhqd05BcUY2djl3b0pDY2s1czM4SnZBSmYvbDhwQm9PaHhjV0xGOCtZT3c3S0dZc1JQRDJPNkpoWldscmFIQ3NySzU5TXhRZ0E0SkhaQXFLWGxsNnZ4NHdaTTVUazVmNzkreGc3ZGl3YU5teUkwYU5ISzR1RTZuUTZ6SjgvMzZTOGRNbVNKYkZxMWFwOGYybVVVa0tuMDJIZXZIbFFxVlRvMWFzWDR1TGlNSHo0Y0N4Y3VCQTFhOWFFbEJMbno1ODNLZjlzWVdHaGZEbDkrKzIzY2VQR0RYejExVmRZdVhJbCt2VHBnMjNidGtHbHlqcWo5b3N2dm9DRmhRVUFLR1dtNCtMaThQRGhRemc3TytQV3JWczRjT0FBZHV6WThYUnZIcjBNaEpPVDAyb0FYbTV1Ymk5RmtnT2tMNm83Yjk0OGpCOC9Ibi84OFVkOVMwdExQd0R2QUhqcGt3VldoM3k1WmZ4UVI2VlNSWnM3RnFMbmhZbU9tWVdGaGQxV3E5V3hBSnd5Mm94R0k2ZXRVWUhaMmRtaFc3ZHUyTHg1TXdDZ1FvVUttRGh4SXBvMmJZcEpreWJCM3Q0ZWJkcTB3WjQ5ZXpCOCtIQzR1cm9DQUhiczJBRkhSMGQwN05nUkFPRGw1WVdTSlVzcTUzMzgrREhPblR0bmNxM2c0R0JNbXpZTjA2ZFBSOU9tVFJFZEhRMWZYMThNR3pZTU5XdldCQUFZalVaczJiSUZOMjdjUU4rK2ZVM2l6TEJtelJwbGl0dTFhOWV5WGFNSGdKTGtBRUJDUW9LeVRsRDc5dTJWQlZCeld5U1ZYbjVxdFhvb2dLRVZLbFI0YVpLY0RKYVdscGcvZno0R0RScUVPM2Z1OUZDcjFaTzBXdTFDYzhkRlJGVGNNZEVwR3M0QTZQYnZhMzF3Y0RETFN0TlRlZSs5OTJBd0dMQnIxeTZvVkNvMGJkb1VkKzdjZ2J1N080NGNPWUw2OWV0ajhlTEZNQnFOeWpFTkd6YkU1TW1Ub2RWcU1XWEtGQURBc1dQSGxQMWVYbDVacnFOV3F6RnIxaXpNblRzWGZuNStHRGx5Sk83ZHU0ZTFhOWRpNWNxVjBPdjFzTEN3Z0VxbFFtaG9LRHc4UEJBYUdvcVZLMWZpOGVQSHlrK0NmL25sRndRSEJ5dm4vYmMwTHdEQTJ0cGFTZHhTVTFPekpGdjA2bWpRb0lHekVHS1poWVVGRmk1Y0NDY25wN3dQS21JY0hSMnhaTWtTREJ3NEVIcTlmcWFucCtldXdNREFhK2FPaTRpb09HT2lVd1FZRElaSkZoWVdYWVVRQWtBc0FHTmV4eEJseDhuSkNZOGZQMWEydi9ubUd4aU5ScE5uYnd3R2c4bXpOalZyMXNRUFAveUEwTkRRQWwycmNlUEcyTE5uRHl3dExURno1a3c0T2pyQ3djRUJkbloyc0xXMVZmcnQzYnNYVjY5ZXhidnZ2b3QzMzMwWG5wNmV5cjRMRnk0b3J6MDlQWEhvMENHVDBSc0FHRFpzbUVteTllalJJNVBwYTVsZlUvR2tVcWxXQTNEbzNiczMzTjNkelIzT1U2dGR1emFHRHgrTzc3Nzd6czVvTkc0RTBOTGNNUkVSRldkTWRJcUFrSkNRY0kxR2t3TEFGc0JpYzhkREx5K2RUb2VQUHZwSTJUNTgrREFBS0ZPOU11dlVxUk5xMXF5SlZhdFd3YzdPRGpkdjNvU2JtMXVCcm5mMjdGbDRlWG5CemMwTkhUdDJ4TEZqeDlDK2ZYdGxSS2g1OCtZNGM2WnduM0V0VzdhczhpeE8rL2J0VFY1VDhhTldxMXNLSWJwVjZXT3NvQUFBSUFCSlJFRlVxbFFKNDhlUE4zYzR6Mnp3NE1FSUNBakF6WnMzVzNoNGVIUVBEZzdlYis2WWlJaUtLeVk2UllTVU1sZ0kwYVJVcVZKZm16c1dlamtsSlNYaG80OCtna2FqZ1ZhckJaQ2U0RnkrZkJrUkVSSDR6My8rQXlCOVJLZFJvMFlteVU5RVJBU1dMbDJLcmwyN0FzaGYwcENZbUlncFU2YmcrUEhqME9sMFNoR0JuTmJRZVZMbVlnZ1pNazlkcTFpeFlwYjFnQUNPNkx5Q3ZnRFNSL2FLWWhucGdySzJ0b2F2cnk4KytlUVRxRlNxV1FDWTZCQVJQU2RNZElvSUljUTRBTCtmT25WS2IrNVk2T1VVRXhPRGtpVkxZdlRvMGRpd1lZUFNibVZsaFMrLy9CS1ZLbFhDRzIrOGtlMnhaOCtleFZ0dnZZVVNKVW9BTUgxR0p5Y1hMMTZFdTdzNzdPenNFQmdZaUJvMWF1VFlkOU9tVGVqY3VUTXFWS2lndEQwNXlwVFQxTFVuUFRtaTQrZm5CeWtsdW5UcGttZk05SEw1ZHpTbnBiT3pNN3AzNzI3dWNBcE5xMWF0VUt0V0xWeTdkazN0NGVIUkl6ZzRlSis1WTNwWkpDUWt3TjdlUHR2cWpJVWxKU1hscVpQcXhNUkUyTnZiRjNKRVJQUzBYdXBFUjZQUkhBZlF4dHh4RktiaXNqNkJsUEs4VnF0dG5IZFBLaXpPenM3L3o5NmRoOGQwL1E4Y2Y5OVpJaEtKcmJXMktxclUxNUpNb3JaYVdoU3BKZFpZV3NSV1MybXByYlpTL2FHb2lpS3hCS1VTUVN5dGlMYlUzbEsra2dpcTFCcExCUkhadDVsN2YzL2tPN2VaWkNLaHlIWmV6NVBubVh2dTlwbUltZm5NT2VkeldMUm9FUmxUdmY3eDZxdXZNbTdjT0lLQ2dwZ3hZNGJWYy9mczJjTzc3NzRMd0pneFk5UjJSVkV3R28zbzlYcHpHVkoxMysrLy8wN3o1czFSRklXQWdBRDEvTXhrV1VaUkZBNGNPRUNUSmsyWU8zY3VqbzZPK1BqNDBLdFhMMTU4OGNWSFBxZWtwQ1NXTEZtQ3lXUWlPRGlZdG0zYldxeTUwN1p0V3hZdVhNakJnd2RwMDZaTjdyOGtvYkFaQ3RDblQ1OWNFK0RDUktQUk1HVElFS1pPbllva1NjTUJrZWprMFZ0dnZjV3VYYnVvVXFYS003bStMTXYwNjllUFVhTkdQZlpyeW8wYk4xaXhZZ1Z6NXN6SjAvSGg0ZUhJc295cnErc2pqOHRwQ0xDaUtDUW5KeE1YRjBlWk1tVXM1a1lLZ3BDaFVDYzZGTEVrUjFHVWJCOVNDeXRKa2hybGR3ekZVVTUvUDUwNmRlTHR0OThtTFMyTlc3ZHVXWHhiR1JVVlJVUkVCQXNXTEFBeUtyZVpKU2NuMDdKbFM3WHNjK2JoWm9jT0hlTHp6ejluM0xoeFZLbFN4ZW8zN2k0dUxyUnQyNWFxVmF0eTdkbzFTcGN1VFVoSUNINStmZ3daTW9UNCtIaTBXaTE2dlo1S2xTcmg3dTVPZW5vNkpwT0oyclZyMDZaTkd4SVNFZ2dLQ3NMUHp3OWZYMStNUmlQdDI3ZEhvOUdnMVdveG1Veklza3hJU0FoLy8vMDMzM3p6elZQNVhRcjVxMzc5K21XQjNqWTJOdXFReXFLa1JZc1cyTnJha3BLUzBxWkJnd1lWSWlJaTd1WjNUTTlha3laTjFQVzhyTGw3OTY3VitZU1BvM3YzN2pnNE9BQnc4ZUpGamgwN1J0T21UZFhlNnN3NmR1ekk0Y09IczdVL2VQQ0FtVE5uV24wdDhmYjI1dENoUSt6WXNjT2lmZWZPbmN5Yk40L0l5RWo2OXUyTDBXZ2tKU1dGN2R1MzUxZ0svY3FWS3l4ZnZwd2RPM2JnNk9pWTYzTTdkKzRjTTJiTUlDVWxoY1RFUkxYd2k1MmRIUjkvL0RHTkdvbTNYVUhJcXJBbk9vQll0S3lneVZ4VlN5ZzQ5dXpadzVkZmZvbFdxN1ZZMTZaaXhZcnMycldMOHVYTFp6dkh6czZPQXdjT0lNc3lOalkyNm9lRjlQUjBac3lZZ2JPek0rUEdqYk1ZdHZibW0yK3FqMzE4Zk5USHNpelRybDA3TkJvTlk4YU1VWHVPWkZuR2FEUmlNcG5RYXJYcWovayt2WHYzUnBJa1pzK2ViUkZiZW5vNlJtUEdTRTlKa3BBa0NaMnVTTHlrQ1lCV3ErMGlTWkpOMDZaTjFRK3VSWW1kblIzdTd1N3MyTEZEcjlGb2hnRHo4anVtNStGeGUrYU1SaU14TVRGV2UzOWpZbUlvVzdac3R2YjE2OWNEV0h6NXNuLy9mcXZYSHo5K1BMZHUzYUpNbVRKczNyeVpybDI3cXVYTEh6eDRRRUJBQUtOSGorYldyVnRVclZvVkFDY25KMnJYcnMzVXFWUFp1M2N2T3AyT2RldldvZFBwQ0E0T0pqazVtWkVqUjlLalJ3ODF5WEZ6YzdPYWJBSFplc09UazVPdGZxNnBVNmNPMzMzM0hTVkxscVJ0MjdiL09pa1VoT0pBZkNvUWhDTEkycHVrdWJ5ek5aVXFWY3J4V3RZK1pPcjFlaldoelRvM1ovNTg2K3NnNWpTbVhxUFJZR05qWTNYZm94YUYxT3YxaFdyUlNPSHhhRFNhZDRFaVBTU3hkZXZXN05peEEwbVMybEFNRXAyeVpjdXlkdTNhSFBkYksxQnk5T2hSbGk1ZHlyWnQyeXphcjEyN3h1REJnL25oaHg4c0ZqaCtFdjM2OVdQSGpoM0V4OGN6YU5BZ1hGeGNxRlNwRXJ0MjdjTER3d09UeVVULy92MHRrcVd6WjgvU3JsMDdkRG9kRVJFUkJBY0hFeGNYUjZkT25VaE9UaVloSVlINzkrK3pjZU5HZ29PRDFlZVNHM094R01oSTFNdzlReDRlSHZqNCtLakpWdVlodklJZzVFd2tPb0lnQ0VKQm93WGFTWkprZGNIYW9xSmV2WHJtNGFhTnlIZy9MdExGYUdKaVloZzRjT0JqbmZQRER6L1FwVXVYYk8zVnExZW5mdjM2Yk5pd2dWR2pSbG5zR3pod0lCY3ZYcVJXclZwcVcvZnUzYk5kWS92MjdlcmpraVZMVXI5K2ZXN2R1c1hwMDZkSlNFakF3Y0dCTW1YS2tKcWFtdTNjRXlkT3FBc3N2L2JhYTZ4ZXZacmV2WHNUSEJ5TXU3czd2Ly8rTy9CUEJjc3BVNmJrNmZscU5Cb21UWm9Fd1BmZmY4L2h3NGVaTW1VS1BqNCtmUERCQnlRa0pLQW9DbWxwYWJ6eHhodlkyZG1wNXg0NmRDaFA5eENFNGtRa09vSWdDRUtCNHVMaVVoOG84OG9ycjZqRGlJb2lSMGRIWG4vOWRjNmZQKy9nNnVyYU5EUTA5RWgreC9Rc21CY3JkbkJ3d0dReTVYaWMwV2prL2ZmZnAxMjdkZ3dZTUlBN2QrNXc3Tmd4cGsrZmJ2WDRvVU9ITW5Ma1NQcjA2YVArblFRRkJhSFJhT2pldmJzNmhBMWc0OGFORnVkbTdUMjZlUEVpdi83Nks1NmVucmk1dVNGSkV0SFIwV3pmdmwwZEltdjI0TUVEVHA4K3pjU0pFOVcyekVtVE5kN2Uzbmg3ZTJkclQwNU96bkgrVUtsU3BUaDA2QkFtazRsSmt5YXhidDA2S2xTb2dMKy9QdzBiTm1UcTFLbk1uajJidW5YclB2TGVnbENjaVVSSEVBUkJLR2orQXp4eTRucFI0ZWJteHZuejUxRVVwUkZRSkJPZGpSczM0dUhoWVZHMjNzUERnKysvZi9RU1FvR0JnYlJzMlRMSFpMZCsvZnJVclZ1WERSczJxQXNsOStuVFJ5MC9uMW5tbm8rc2F0U29vVlpLTzNQbURMZHYzOGJlM3A3U3BVc0QyY3Z0NzltekIxbVcxZVRHM0Z0a1h0Y3I2MXBma0RGc0xTa3BpZGpZV0NwWHJneGtWSlZzMGFKRmprUGE0dUxpdUh2M0xqcWRqdEdqUjNQdjNqMk9IajFLYkd3c3RXdlg1clBQUG1QaXhJbk1temNQWjJmbkhKK2ZJQlJuSXRISkpEMDluWUVEQitMbjUyZjFSZkhYWDMrbGZ2MzZhblVVV1phWk0yZU9XckkzNjdaWlZGUVVnd1lOSWlnb1NMM3V0V3ZYbUQxNzlpUEhLd3ZGbHlqb0lCUnpyd0c4OU5KTGVUNWgwS0JCdlBmZWU3UnQyemJYWXhWRklUQXdrRzdkdWoxMlNkNEZDeFl3ZnZ4NGkwbjFGeTVjWVB6NDhheGV2VnI5RUp0WDFhcFZNejk4L2JGT0xJUXlEMXVMaTRzalBUMmR0OTU2aStyVnE2UFQ2VWhPVHVicTFhdWNQSG1TdUxnNHRtM2J4dXJWcXg5NXpRRURCakI1OG1TOHZMd29VNmFNMmg0YkcwdmZ2bjM1NElNUGNvMHI2MkxES1NrcGxDOWYzcUluSi9PMUR4OCtyTTZWTVV0TFMxUFgrSEozZDdkWTY4dnM2TkdqZUh0N0V4SVNrbXRNQU92V3JhTjE2OWFFaFlYaDR1TENva1dMU0VsSllmejQ4UUE0T3p2enlTZWZNR0hDQkJvM2JzeTRjZU9zRnBVUmhPS3NXQ1k2SVNFaExGMjYxS0p0ejU0OUhEdDJqSW9WSytiNHpjOWZmLzNGOHVYTFdibHlKUTRPRGlpS3dzNmRPOVhFSnV1MjJhNWR1M0IyZHJhNDdzR0RCMm5Rb0VHT01VWkhSN05xMVNxT0hEbENkSFEwNWN1WHAwMmJOZ3dmUGx5ZGVQbW9EOFBteWVoUlVWRXNXN2FNWThlT0VSc2JpNTJkSFgzNzltWEVpQkdjT1hNR0x5OHZqaHc1WWhHYnVmM1lzV001VGhJWG5nMUZVWDZWSk9uTjNJOFVuaVZGVVc1cE5KcDcrUjFIWWVmbTV2YTJMTXR5V0ZqWVVTRG5NVXRaYURTYS8wREdOKzE1ZGVmT25WelhaVEtUSkluSXlFaG16SmpCZ2dVTHVIZnYzaU1YSkQxMjdCaVEwY093ZGV0V3pwMDdwKzV6ZDNkbjY5YXR4TWJHcW5NMklHTTlxb1lORytZYVM2WVB6RTU1Q3I0UXl6eVV6TVBEQTcxZVQ1Y3VYWEIyZHFaRGh3NzQrUGpnNHVJQ3dKbzFhekFZREx6KytxUHp2emZmZkpQS2xTc1RFQkJnTVZlbmRPblNiTnEwU2QzT09sUXRjNG45dTNmdmN2VG9VVXdtRTcxNjlTSXdNSkJxMWFweDVNZ1J0UmhHOCtiTjFlTS8vL3p6YlBPQzR1TGljbjIvUEhmdW5OVTFjMXExYW1XeFBYYnNXTnEwYWNOUFAvM0VqaDA3V0xSb0VYZnUzS0ZjdVhJTUhUcVVEaDA2cUlVUlpzMmF4ZTdkdTltNWM2ZEZNaVlJUW9aaW1laTgrKzY3RnVVYzMzampEUUNDZzRNNWZ2eDR0aGNkRHc4UFB2bmtFN3k4dkRoNzlpd0hEeDVrOGVMRjZ2N1dyUzJYODJuZHVqWDc5dTBETWhZMFRFeE1SSy9YcThmdDM3K2ZQWHYyRUJrWlNWQlFrSHFldjc4L3I3enlDdmZ1M1dQZ3dJRTRPenZqNit0TGxTcFZ1SEhqQnN1V0xXUFlzR0dzWGJ1V2tpVkxxc2xNVG9tSjBXaGsyTEJodlAzMjIyemV2Sm5TcFV0ejQ4WU5idCsrL1RSK2pjSXpFQllXMWp6M293b3U4NEszb2FHaFJXTkJLT0ZmVVJTbGpTUkowd3dHdzBOZ0U3Qk5vOUVjUG5YcVZIb3VwNzRHMlN2NjVVU1daZTdmdjgvSWtTTnpyTzVudG1QSERsNTg4VVhHangvUDRNR0QyYjE3TjUwNmRWS1RtWnl1Nyt2cnk5Njlld2tLQ21MRGhnMU1uejRkU1pMNDZLT1BxRk9uRGx1M2JzWGIyNXNXTFZxbzd5bDVZYTU0S0VsUzNydXZDcW1zUFRvQVhsNWVqQm8xQ2djSEIvYnUzY3U2ZGV1QWpBLy8xaFlodG1iMjdObTU5cVRscFJUemloVXJNQmdNMUt4Wms0Y1BIK0x0N2EydTI1V1p0U3FWbHk5ZjVzR0RCemtPWFRNYWplemR1NWZ5NWN1VGxKU1VweUlDQ3hZc1VCTXlKeWNuUm8wYXBSWkp5S3gwNmRLUFhlVGhTYm00dUpTUkpLbERXRmhZNEhPNW9TRDhTOFV5MGJFbUtpcUtJMGVPY09USUVYVXRqdWJObS9QVFR6OWhiMit2SHJkdzRVSWtTYUp6NTg1cUdVanpOeXZXdG1Oalk5VTNVSlBKUlBQbXpRa05EY1hPenM3aWpmWHR0OTlXNy92MTExL2o1T1RFM0xsejFRVWdhOVNvd1ZkZmZjWDc3Ny9QMnJWcitmREREM045VHBjdlgrYldyVnNNSERoUUhlUHM1T1NFazFPUi8rSlFFSVFDUkpLa01zQklZS1NpS0hFR2cyRUxzRDBtSnViQXRXdlhVcXljNGdqV1M1dGJjLy8rZldSWjV1REJnM251aGRicGRQajQrRmk4dnVkRW85SGc1T1RFeG8wYitmRERENG1OamNYTHl3dUExTlJVSGo1OHlLQkJnMGhQVCtmS2xTdVBsZWlZUC9BcWlwSjdJSVhjRjE5OHdiMTc5L2o3NzcvNSt1dXZtVGx6SmlOR2pLQmx5NVo4OU5GSGZQcnBwMnF2Uk9hZWo4VEVSR3h0YmZuNzc3OEJzdjBiMTZsVEI0Qjc5KzZSa0pEQXhvMGJ1WGZ2SHIxNjljcnpZclBKeWNuNCsvdmo0T0JBOSs3ZEtWbXlKSlVyViticnI3OVdlNW15TWljenI3enlDb2NQSDZaSGp4Nk1IVHZXNnRBMWYzOS82dFNwUTQwYU5lalRwdzllWGw0NWp1cElUMDlIcTlWU3IxNjliUHZPbmozNzNCY0dyVnUzYmlXZFR1ZXUwV2o2U3BKa0hvc25FaDJoVUJDSnp2LzQrL3RqTkJxNWVmTW0xYXRYNThHREIraDB1bXh2Z3BsWG5qZXZGcDhiODR1eXVkck03dDI3R1R4NHNNVXhScU1SdlY1UFNrb0srL2Z2NTV0dnZzbTJ5cjFHbzZGYnQyN3FtMjF1S2xldWpLMnRMZDk4OHcyVEprMTY1R1JNUVJDS3B3WU5HalFHbmxVUFhGVXJiWTZTSkEwRmhwWXJWeTZwYk5teTI0QjlPcDN1d01tVEoyOEFLSXJpS0VsU25wSVF5UGlBNitqbytOaERiYzNEZ0RNUFM3TG16VGZmVk5lSHVudjM3aU43QjZ5dEJmTW9tU3B1RmRsRVorclVxWlFyVjQ3VnExZFR0V3BWcWxhdGlvMk5EYTFidDJiaHdvVThlUEFBYjI5dk5tell3QysvL01MUW9VTXRodjNOblR1WEgzLzhFY2dZZ1pIVFBKVGR1M2RUdjM1OUZFVmg4ZUxGMUs1ZEd3Y0hCM3g5ZlMzbXlwalZyMStmcjcvK0dzajRkL2psbDEreVZVQzdjT0dDT2k4M3MySERocW4vMWxGUlVYaDZlbHJNdVUxTFMwT1daVXdtRTVHUmtXemJ0bzExNjlaUnZueDVuSjJkMmJKbEM3Nit2dGpZMktpSnNTUko2dWVFVFpzMldaVEhOdDluOSs3ZEZ0WGVuaFVYRjVmcXdMdVNKUFVUdzZtRndxellKanFaMzR4a1dlYnZ2Ly9HdzhPRDhQQndxbGV2enA5Ly9rbk5talhWWTlhc1djT0dEUnRJUzB0VGUySmtXYzUxbUlRMTA2Wk40K3V2djhaa012SFdXMjhCR1VtUWpZME50Mjdkd21nMFpudUJNM055Y3VMMjdkdDV1cmVqb3lQejU4L25zODgrNCtqUm8vVHIxNDgrZmZxSWhFY1FCQURjM054R0tvcmlrNDhoMkVtUzFCL29iektaa2d3R3cvZVNKQVhKc3Z4WWlVNUNRZ0p4Y1hHNXJya1RHQmpJSzYrOHdwdzVjL2o1NTU5SlNFamcxS2xUYXRXcmI3LzlsdERRVUw3NTVwc2NyeEVURTVPbkNlNTVsYWtZUXBGTmRPYk9uWnV0N2NLRkMxU3ZYcDMyN2R2enpqdnZvTkZvYU5HaUJSY3VYTWlXYkV5Yk5vMXg0OGFoMVdvcFc3WnNqdmN4OTdKbDlhaGhpWmxaSy9QODRNRURSb3dZd2R0dnYyM1Judmt6eE0yYk4rblNwUXV2dnZvcUFBMGFOT0RreVpQTW1UT0h0bTNiVXFsU0pWYXNXS0VtYU0yYk44K1dYTXV5aktJbzZoZWNtZC9mUC92c000eEdJeGN1WEdEV3JGa1doVENlcHZyMTY3K3UwK25lQmZwSWtwVDNia2xCS01DS2JhSnovLzU5VHA0OENjQ0lFU09ZUDM4K2h3NGRJamc0bUs1ZHUzTHk1RW1MN3VvaFE0WXdaTWdRbWpadFNsUlVsTG91Z0N6TDJiNHBNbStidjRIS09vZkhYT04vNU1pUjFLbFRoNG9WSzJJMEdyR3hzVkdydkdUdHpUR1RKQWxKa3ZLY1lEVnYzcHp2di84ZWYzOS9ObXpZUUZCUUVON2UzamttVW9JZ0ZCK0tvcGdYNEVnR1RqK0Q2NzhzU1pLMVhoMXJOSklrbFZjVXBZS1Uwd3RnRGhvM2Jxek9XY3hKMDZaTjFhRncwNlpONDlOUFA3VVlBcFNXbGtaZ1lDQUxGaXhBVVJSMjc5Nk51N3Y3TS90UWFaYnBxUmFyZVcwVEprd0Fzcy9Ec2xaUzNNN083cGwrUVpkVGVXZkkrTHM1Y09EQUk4ODNHQXdZREFaMTI5ejdsN202V3BVcVZSNTVqVWU5cDdkcjF3NkFsaTFiWnR2M3FOanpTcGJsNFFhRG9ZMGtTWGxla01jOEgvTXBpVFVhalkwaklpSXVQTVZyQ2dKUWpCT2R6RmFzV0FGQWt5Wk4rTC8vK3o5dTNickZUei85eEtKRmk2d2VYN0ZpUmZidTNjdVJJMGRZczJZTjMzNzdMZkRQSEIxenpYMXpGM1RXT1R5UU1lZW1WNjllTEZpd2dJVUxGMkl5bWREcjlWU3BVZ1dOUnNPbFM1ZXNWdXk1ZXZVcTFhdFhmNnpuNStEZ3dJZ1JJK2pYcngrZmZ2b3BVNmRPSlNnb1NCM21rWnFhYXZFbWtwYVdobGFyRlJYWEJLSDRtQlFhR3Jyc2FWL1UxZFgxLzRCcGp6Z2tSVkdVQTVJa2JVMU1UQXk2Y09GQy9QL08rd0o0SVNrcDZhbThEcVdscFpHV2x2YklPVDg3ZHV6Z3RkZGVVK2ROSER4NGtPdlhyMmNiSmx5MmJGbFdyVnFWNDNVZWQraGFjbkt5K1dIaVk1MG9GQmhQTXJLam9GQVVCWTFHVTBHU3BPemRXYzlQYWExVzJ4Z1FpWTd3MUlsRUI3aDE2eGFWSzFlbVpNbVNkTzNhbFE4KytJQ1hYbnBKbmVDWWt4OS8vRkVkZXZZa0Jnd1l3TDE3OTBoTFMwT2owYURYNjlIcjlUUnQycFNBZ0lCc2lZN0paR0xidG0yUC9VWnE1dWpveUtCQmd4ZzVjaVN5TFBQeXl5K2owV2c0YythTXhUZEZmL3p4aDlvRkx3aUM4RFFwaXBJSTdBTzJSVVZGYmJ0OSszYVNsY1BpZ0JjU0V4TnpMWm1iMjNBMXlGaGp4ODdPRHIxZWIzVi9YRndjYTlldVZZZXNwYWVuTTN6NGNBWU5Ha1NUSmswc1N2bkh4TVJrbTJQNWI2U2txTFVZUktJalBIZVNKS0VveWhlaG9hRi91THE2dWdIdkFSMkFSMzRBZWxxVk5RMEd3d0ZKa3Q2U0pPbkIwN2llSUdSVnJCT2R1TGc0MXExYlIzQndNSUdCZ1pRdlg1N0tsU3R6NTg2ZFhCZWQyN2R2SDJmT25HSHExS2xQZkg4Ykd4dXFWcTNLZ3djUExHcjZUNXc0RVM4dkx6Ny8vSE9HRGgxS3hZb1Z1WHIxS2t1WExzWEd4b2IzM25zdlQ5Zi82NisvT0hqd0lPM2J0NmRxMWFvOGZQaVFIVHQyMEtoUkl6UWFEWFoyZHJScjE0NkZDeGRTb2tRSnFsZXZ6cmx6NTFpN2RpMWp4b3g1NHVjbENJS1FtYUlvQ2NEUHNpeHZOaHFOTzgrZE81ZVd5L0Z4a2lRUkh4K2Y2N1h6TXYvaS9QbnpCQWNINTdqL20yKytJU1ltaG5IanhnR2cxK3R4Y0hDZ1ZxMWFmUDc1NXdRR0JxcTkzdXZYcjJmMDZORnF6MzFtclZxMWVtUnZqeldKaVdwK0l4S2RMQlJGd2QvZm44NmRPMU82ZE9rOG5aT1FrS0FXbVRDVFpabmp4NC9UdEduVEhJZUZQNG0wdERRT0hEaEF1M2J0a0NTSnpaczMwN0ZqeDJ6M3o0a3N5NXc1YzRZcVZhcmtlUTJvWnlrME5QUVVjQXI0cEg3OStxL3I5ZnIraXFKMGxDVEpPYjlqRTRRblZTd1RuZHUzYjZNb0N0MjdkK2ZkZDk4bEtDZ0lrOG5FckZteitPMjMzMWkwYUJITGx5L241czJiakJzM2pwZGVlb21FaEFUbXpadUgwV2hrNjlhdC9Qenp6eXhac2lSUGsyVnpxK2p6MTE5L3FlV2ZBVjUrK1dVMmJOakFpaFVyR0Rod0lQSHg4VlNzV0pIMjdkc3plUERnUEEvbGNIUjA1TlNwVXdRRUJKQ1FrRUQ1OHVWcDBhSUZreWRQVm8rWlBuMDZpeGN2WnRxMGFjVEh4MU9sU2hXR0R4OU85KzdkODNRUFFSQ0VuTWl5ZkZLajBYUVBDd3ZiQlJoelBlRWZsd0dYeU1qSVhCZU10Q1krUGg2OVhvK3RyUzFHbzVIZHUzZGJGSmN4R28yc1dMR0NjdVhLRVJBUXdNQ0JBL25vbzQ5d2NIREk5a0g0OU9uVDJOcmEwcmR2WHlEanczZFNVcEs2blZsU1VoS3paczBDb0hmdjNuVHQyalhYV0tPaW9nQ1FKT25XWXovUklrNldaVkpUVS9IMDlNVGIyNXRWcTFaeDVjb1ZvcUtpcUZDaEFwSWtjZmZ1WFlLQ2dxaGF0U3FLb2pCa3lCQSsrdWdqM256em4wSmg2ZW5wakJremhoTW5UdVE0NTZwaHc0WlVxMVpOM1k2TWpMVFlobjhXRmpXYk0yY09xYW1wNmpvNzZlbnBIRDU4T00vci8zenp6VGY0Ky92VHQyOWZQdm5ra3p6L1hwNkhNMmZPL0VuR3NOTnBEUm8wY05KcXRjTWxTZW9BaUtSSEtGU0taYUlUR1JtSm01c2IwNmRQNStXWFg4YlgxNWVBZ0FCYXRHaEJZR0FnNWNxVm8zSGp4aXhkdXBTZVBYc3lidHc0WkZrbUxTMk56WnMzczJiTkdtN2N1TUdJRVNQUWFyWG9kRHAwT2gxR281R0tGU3ZTdG0xYlhubmxGWFh1ai9tRk1mTWNuV1BIampGejVreEtsU3JGblR0M0dEWnNtRVdNVmF0VzVZc3Z2c2pUODZsZnY3N1ZpYmdWSzFaVVk4aEp5WklsbVRwMTZyL3FtUklFUWJBbVBEejgreWM4OVJ6UTQ4cVZLMDkwOHRkZmY4MnVYYnVBaktFNTFhcFZZODZjT2VyK2I3LzlGcVBSeUs1ZHUxaTllaldqUm8waUxpNE9uVTZIWHE5SHA5T2gwV2hJVFUwbE9Ua1paMmRuTm0zYXhQMzc5MW0xYWhXdFc3ZTJXbm10VmF0V2JOcTA2YkZpTlMvZ3JDaksxU2Q2c2tWVVdsb2EvdjcrOU9yVml3NGRPbEM1Y21XOHZMeW9WYXNXdlh2M1p1Zk9uV2cwR2p3OVBibDkrelpWcWxSQmtpU21USm5DaEFrVDhQZjNwMkxGaWtER2U2OGtTWThzTEdGcmE4djI3ZHZWN2FaTm0xcHN3ejlmV3NxeXpNS0ZDL254eHgrcFVhT0dtdlJldVhLRkdqVnE4TjEzMzFtY3QzejVjb3N2TXdIOC9Qell0MjhmbXpkdlpzYU1HZmo1K1RGMDZOQW4vNFU5UXhFUkVWZUJUNEZQNjlXclYxR3Yxeis5c29PQzhJd1Z5MFNuU1pNbU5HblNSTjEyY1hHaFZhdFcvT2MvLzFIYlNwWXN5YVJKaytqZHV6Y3Z2dmdpT3AyTzNyMTdvOUZvTE40d1RTWVQ2ZW5wRnRYU0pFbFM1OXVZQ3hVQWFMVmFkdTdjQ1dSOGU3Unk1VXBTVTFNcFU2YU0xWldXQlVFUWlpTkprdjZDakxLOVQyTG16Sm5NbkRrVFdaYlYxK1RNQmd3WW9QYU1qeGt6UmgycWF6S1oxQi9JbUdRdVNSSTZuUTZUeWNTU0pVdW9XN2V1dWxCa1ZvMGJOMzdzV0NNakl3R1FKRWxNeE03RWFEU1NrSkNBcDZjbm16WnRJalkybHRtelorUHI2NnNtb3BEUmk3WjY5V3B1Mzc2Tmg0Y0hMaTR1akI4L0hoc2JHOGFPSGN0Ly8vdGZGRVZCVVJTTDBSWEp5Y244K09PUDZwQ3hsSlFVaTVFTTZlbnBWa2MySkNVbE1YWHFWRkpTVXBBa3lXS0VSZFp0eUNoT2tUbkpTVTVPWnY3OCtVUkVSTEI2OVdvcVY2Nk1qNDhQWThhTTRmcjE2M3o2NmFkNUxxdWVIODZlUFJzRjVPMWJXRUVvQUlwbG9wUFZveWF6WmkxOW1aVldxMzNrdDBUMTY5ZTMySDc1NVplQmpESGdUazVPanhHbElBaEM4YUFveXArU0pISHg0c1YvZFoyY3FtSGxOUHczdDlmejNIclpGeXhZa1BmZy9pY3NMTXo4OEwrUGZYSVJabWRueDVneFkramZ2ejhoSVNIWTJka3hiTmd3OXUvZmIvRkZaV3BxS2xPbVRPSEREeitrUTRjT2xDaFJRaTNZNCszdERjQ05HemNZUEhpd3hieXF4bzBiVzFRYnpXdVBqcTJ0TGErKytpcERodzZsZS9mdXJGKy9YdDN2N3U1dXNaM1Y3Ny8venJ4NTg2aFpzeWJyMTY5WHF3Q1dMbDBhUHo4LzVzK2ZUNDhlUFJnOWV2UnpLVzB1Q01XQlNIUUVRUkNFQWlVc0xDemNZREFrWExseXBWUnNiR3llSjZJWE5na0pDWnc5ZXhZZ0tUVTE5ZDh2aUZJRWJkbXloZVBIaitQajQwTm9hQ2pMbGkxajZkS2xwS2FtY3ZueVpSd2RIWEZ5Y3NMYjI1dXZ2LzZhdlh2M0Voc2JhekdjKytyVnExU3VYRm5kTmhxTkdJMUdpd1ZDelhPQnpOTFQwNjMyM0drMEdyVUhNQ1ltaG9FREI2cjdzbTVEUnZMVHAwOGZGaTVjeUlFREIyalJvZ1g3OSsvUGNSN3NlKys5eDVvMWF3Z0xDMlBHakJtUCtkc1NCQ0Vya2Vqa2c4VEV4QUxUTloyU2twSjVaVzRBL3Z6enp5ZWFBQ3dJZ3ZDVUdDVkoycXNvU3Jmang0K3JrNzJMbXJObno1cUhWWjNJclJKZGNiUmh3d1lPSHo3TXlwVXJXYmx5SlVlUEhtWEpraVdjT25XS0VTTkc0T2pvcUU3aXIxV3JGbE9tVEdIU3BFa1dDOEZDeGxwMm1VdUVKeVltWW1kblo5SGpWNkpFQ2JaczJVSlFVQkEvL1BBRHYvenlDMnZYcnVYQWdRTXNYcnlZVjE5OU5WdGhvYkpseSthNVI4Zkx5NHVQUC80WUd4c2Jwa3laOHNqblBXREFBTkxTeEorRElEd054VGJSV2JCZ0FlUEhqN2ZvR3I1dzRRTGp4NDlYeDgyYXliS01uNThmWGJ0MnBVS0ZDaGJYa1dXWm5qMTdadXZpenNtTkd6ZFlzV0tGeFR5ZlJ3a1BEMGVXWlZ4ZFhYTTg1c0dEQjZ4WnMwWjlFYzJyMjdkdjA3OS9mMzcrK1dlTDM4T2dRWVB5VkxKVkVBd0d3d0Jna3BYMnMrYkhpcUtzRHc4UFgvaGNBeE1LUFZtV1F6UWFUYmRmZnZtbHlDWTZodzRkTWo4OGtKOXhGRlN0VzdmR3c4TURlM3Q3dW5mdnpxaFJvMmpac2lYSGpoMmpaOCtlZWJyR3hZc1grZm5ubndrTURGVGJIajU4bUczeDJKVXJWekoyN0ZnZVBIakFzbVhMY0hSMFpOeTRjVFJxMUlpSkV5ZlNxbFVyaXptM2tQSGVtN242WHBreVpheFc0L1AyOWxZTEk3UnUzVHJYbVBmdjM1L3RDMGhCRUo1TXNVeDBBZ01EMmJwMUsrZk9uVlBiM04zZDJicDFLN0d4c1h6NjZhZHErNWd4WTlTeWt3TUhEbVQ2OU9rV1pTc1ZSZUg2OWV2Wjd2SHR0OSt5WThjT2k3YWRPM2N5Yjk0OElpTWo2ZHUzTDBhamtaU1VGTFp2MzU3alFuWlhybHhoK2ZMbDdOaXhBMGRIUjZ2SE9EZzRjT0V2YUM3V0FBQWdBRWxFUVZUQ0JUNysrR1BhdFd2SG9rV0xyQjZYbkp4czBaMS81TWdSV3JSb3dUZmZmTVBCZ3dmVjl2VDBkRHc4UEN6Ty9mNzdKeTJlSkJSbFJxTXhUSy9YMTgzYUxrbFM1all4SkVkNGJMSXMvNkRSYUh4Ky9mVlhmVkpTa3NWOGlxSWdKU1dGM2J0M0F4aGxXVjZUMy9FVU5PZlBuN2Q0TDRhTXhDSXRMWTBXTFZwa3EySUcyZCtuTGwyNnhOaXhZeGt5WkFndnZmUVNTVWxKMk5yYWN1VElFYXBXclFwa0pEMUxseTdsNE1HRGVIbDVzV1RKRW90MWNKbzBhY0wxNjlmVk9VSjE2dFJoM3J4NWxDNWRtdFdyVjlPZ1FRUDEyRTZkT2oxeXZTYUEyTmpZSE10Y1o2N01LZ2pDMDFHc0VoMVpsdkgxOVdYdjNyMEVCUVd4WWNNR3BrK2ZqaVJKZlBUUlI5U3BVNGV0VzdmaTdlMU5peFl0ZU9PTk45UnpPM1Rvd01zdnY0eTl2VDM5K3ZYajNyMTdGdGQrNTUxMzFNZDc5KzdGeTh1TDJyVnJNM1hxVlBidTNZdE9wMlBkdW5Yb2REcUNnNE5KVGs1bTVNaVI5T2pSUTAxeTNOemNMTVlNWjVhMUxuL21wRVd2MTdOZ3dRTG16NTlQeDQ0ZDZkYXRtOVZyWk82NkJ3Z0pDV0hDaEFuVXIxOWZYU2dQTWlaaGlzUkd5SXN6Wjg2Y2NYVjF2UVRVdExaZlVaU2JZV0Zob250UWVHd1JFUkYzWFZ4Y2RxU2twSGlHaElUaytSdjh3dUxYWDM4bE1URVJSVkVPblQ1OVdxeWhrMFdkT25YVTk2SEV4RVRtekpsRDVjcVZDUWdJb0YrL2Z0eThlWk1KRXlaUXRteFppL1BNQzdEKytlZWZEQnMyakVHREJqRjQ4R0FTRXhOcDJiSWxrRkZWOWNzdnZ3UXkxcHVyVmFzV0gzLzhNZEhSMFFRRUJGZ3RZakZzMkRENjlldEhlSGc0czJmUDVzYU5HK3ErMU5SVXRVSmdpeFl0TEVhRVFNWThJMEVROGtleFNuUTBHZzFPVGs1czNMaVJEei84a05qWVdMeTh2SUNNRjZxSER4OHlhTkFnMHRQVHVYTGxpcHJvL1BYWFgxeThlSkdPSFRzQ0VCQVFvRjdUL0EyTXRWV3l6NTQ5Uzd0MjdkRHBkRVJFUkJBY0hFeGNYQnlkT25VaU9UbVpoSVFFN3QrL3o4YU5HOVZ2Z1RJdlJwYVRyTi82dUxtNWNlclVLZWJQbjUvbjM4WEZpeGVKakl4VXE4TGxWRmF6VktsU2JOaXdJYy9YRllvbGYyQ210UjJTSklVODUxaUVJa1NTcE5XQTU2Wk5tK2pldlh1T1ZkUUtHMW1XV2JkdW5YblRMejlqS2Noa1dTWWtKSVExYTlZd1lNQUF1blhyUmtCQUFDTkhqdVRubjMrbWYvLyt0R3paRW5kM2QrcldyY3VOR3pmNDVKTlBxRmV2SG12V3JPSExMNytrV2JObUFOamIyL1BiYjcrUm1wcUt2YjA5V3EwV1daYlJhRFQwN3QwYms4bkUvLzNmLy9IMjIyL25HSSs5dlQxdnZ2bW1PcXBEbG1YMjdkdkgrdlhyK2Z6enovSHg4YUZ6NTg3RXhNUXdlUEJnc1d5RUlCUUF4U3JSZ1g5NlJ1N2V2Y3VlUFh0eVBNNWNuaEl5Rmk3NzZxdXZ1SFBuRGtPR0RNbnp2VTZjT0tGMnZiLzIybXVzWHIyYTNyMTdFeHdjakx1N083Ly8vanZ3VDI5UWJoTVV6VFFhRFpNbVpac1dBV1NzejVQNUc2NlltQmorKzkvc1ZVdlhyVnRuc2JaRWRIUjA1dkhpcWxhdFd1VXBKcUZZMjBVT2lZN0paQXEwMWk0SWVSRVdGcmJQWURDY3VIYnRXcU05ZS9hb1h6WVZkc2VPSGVQOCtmTW9pdkpIV0ZpWStEOWl4WlVyVnhnOWVqUjE2dFJoMmJKbDZsQXpzM2J0MnRHc1dUTUNBd09aTW1VS0pVdVdwRzNidG5UdDJwWDMzbnVQTFZ1MnNIejVjcVpPbllwR28xRi96SXQvcDZhbTBxeFpNN3k5dmJseDR3YlRwazFEcDlNeGM2YlZsektWTE12OCtlZWZIRDU4bUlNSEQ5SzRjV044Zkh3b1hibzBLMWFzWU9USWtmejU1NS9NbVRNSHJWYkxXMis5UmN1V0xTMkcyblhvME9HWi9NNEVRY2l1MkNVNlpqRXhNVlpYdHJhbWJ0MjZyRml4Z29rVEo5S3RXemVyWTRPemV2RGdBYWRQbjJiaXhJbHFXMjRGQzd5OXZkVzYvNWtsSnlkYkhkTFdzV05IaTdIRWtORU5uN2wzeWRyRXh6Tm56bkR0MmpXTHRxU2twQndYd1JPRVJ3a05EUTExZFhXTkJLcGxibGNVSmVyMDZkTUg4eWNxb2FoUUZHVzZKRWsvKy9uNThjNDc3enhXd1pXQ0tEMDluZVhMbDVzM3hjS0xPYWhSb3dZK1BqNVVyMTdkb3IxT25UcnE0MUtsU2pGMDZGQ0dEQmxDZkh3OGRuWjI2SFFaSDJ2NjlPbERuejU5Z0l6a1JGRVVUQ1lUa2lTaDFXb3RlZ2NyVmFwRXo1NDk2ZGl4WTdhNU14cU5ockZqeDZyYnFhbXBiTm15QlJjWEY5YXNXV05SUWRWY3JPajExMTluNmRLbFhMeDRrWkNRRU9yVnE2ZCtibWpVcUJITGx5KzMyanNweXpJZmZmVFJrL3k2QkVISVFiRk5kQjVYN2RxMTJiWnRHN0d4c1JiemNjeXl0bmw1ZVNITHNwcmNtSWVDeGNiRzR1bnBTWFIwdEpwWXhNYkdBaG5EMXBLU2tvaU5qVlhIK0NZbEpkR2lSWXM4RFdrRGlJdUxzNGdsTGk0dTJ6SFhyMTlud29RSkZrbVluWjJkMVhIRW9rZEh5QU5GVVJSL1NaSXN1aVFsU2RvREtQa1VrMUJFaEllSDd6VVlETDlFUmthMldibHlwYnFHU1dHMWVmTm1MbHk0Z0tJb0owVnZ6cU5sVFhJQTFxNWRtNjFOa3FRY2kvWEFQd3ZINXJRQXAxNnZwMHVYTGxiM1NaSkUvLzc5MWUyU0pVc3lhOVlzcThkbWphMVdyVnJVcWxYTG9zM1gxL2VSY1M1YnRpekgvWUlnUEw1aW0raVVMVnVXVmF0VzViZy84OUExTXo4L1B6dzlQZFVlazZpb0tIcjI3SW12cjIrMlNpbkRody9QMXRXZWxwWkcrZkxsMmJKbEMrN3U3bXBpa1RreE9YcjBLTjdlM29TRVBOblVocnowNkhUczJORmkyQnFJSGgzaDM1RWs2UWNnNjlqTHpma1JpMUQwR0kzR0QvUjYvWm1OR3pmYXRXL2ZQdHVIeDhJaU1qTFMvRUUyeFdReURjN3ZlQVJCRUlxNllwdm9tQ2NMNWxWVVZCVGZmZmVkeGFySDgrZlBwMWV2WGpScTFJZ1RKMDZnMStzeEdBd0FmUDc1NTR3YU5jcmlHbkZ4Y2JrT3V6aDM3cHpWTlhPeTlxeU1IVHMyeCtwcXVjbWE1SURvMFJIK25kRFEwQk91cnE1M0FQUHMyK2pRME5Ec0ZUb0U0UW1jT1hQbWlxdXI2MlNqMGJoMDRzU0piTml3Z2RLbFMrZDNXSThsTVRHUmlSTW5rcDZlanFJb0N5SWlJczdtZnBZZ0NJTHdieFRiUkdmOSt2V01IajNhYXJXMFZxMWFaZXZ0T1hEZ0FFMmJObFhYY3RpNWN5ZHhjWEY4K09HSFFNYXF5ak5tekNBd01CQTdPenVyMVZZdVg3N01nd2NQY2h5NlpqUWEyYnQzTCtYTGx5ZnJ1aEhXQ2dWWWszWG9XazVkOVZtSkhoM2hYNUpsV2Q2azBXakdBU2lLOGhOZ3l1ZVloQ0lrTkRSMHVjRmdlT3ZtelpzOUprK2V6TEpseTlUNUdBV2R5V1JpNXN5WlhMcDBDVVZSOW9XRmhjM0s3NWdFUVJDS2c4THhMdkVVbVZjdFZoU0ZwS1FrcTZzWUp5VWxxV053ZS9mdVRkZXVYZm5wcDUvVWRSejI3dDNMaGcwYjhQWDFKVFkybHJpNE9CUkZ3ZGJXbHNXTEZ6TnQyalQxV3ViazRaVlhYdUh3NGNQMDZOR0RzV1BIV2gyNjV1L3ZUNTA2ZGFoUm93WjkrdlRCeTh2TFlqR3l6TkxUMDdOTnFJVHNROWZ5U3ZUb0NQK1dScVBaQVpnVEhiRndoUEMwS1NhVGFhQk9wM3Z0NU1tVERhWk5tOGFjT1hNS2ZMSmpNcG1ZTzNjdUJ3NGNBTGdVSHgvZkF6RjNUUkFFNGJrbzJPOFF6OENtVFp1NGYvOCtxMWF0b25YcjFsWXJyN1ZxMVlwTm16YXAyN2R1M2VLUFAvNVFGeHViTzNjdXljbkpEQmd3Z0hMbHlsRzJiRm5LbGkxTHc0WU4yYlp0RyszYnQ2ZGh3NFlNR3paTW5lc1RGUldGcDZlbnhXVEZ0TFEwWkZuR1pESVJHUm5KdG0zYldMZHVIZVhMbDhmWjJaa3RXN2JnNit1TGpZMk51cWFQSkVtWVRDYjF1V1FkcTc1cjF5Nkw3ZVRrWkVxVUtNRzFhOWVzRHB2NzdydnZDQW9LSWlrcENROFBqMno3emUxaUFWRWhONkdob2NkY1hWMmpBVjE0ZUxoWVAwZDQ2aUlpSWhJYk5HalFVYWZUSGR5M2I5K3JzaXd6ZCs1Y2RkSGxnc1pvTkRKbnpoeCsrT0VIRkVXNW1aYVc1bjdwMHFYc0ZXSUtxYXlMVUF1Q0lCUTB4UzdSTVpsTUxGbXloTHAxNitZNFZLdHg0OFlXMnlWTGx1U3p6ejdEd2NFQnlFZ203TzN0cmM1MXFWbXpKaSs4OEFKZ1dkRGc1czJiZE9uU2hWZGZmUldBQmcwYWNQTGtTZWJNbVVQYnRtMnBWS2tTSzFhc29IejU4Z0EwYjk2YzVzMmJXMXpiWENMVGZGOXpiMDdtMHRPWlMxMENqQmt6aGpObnpsQ2lSQW1MK1VVQVU2ZE9wVzNidGhZVlpRVGhYekFDZ1lxaVZBVFM4enNZb1dpS2lJaTRhVEFZV2dJSDkrL2YvOW9ISDN6QXdvVUwxZGZkZ3VMaHc0ZE1temFONDhlUEE5d3dHbzF2blR0MzdrcCt4L1UwS0lyeXF5UkpiK1ozSE05YTV2ZmJva3BSbEZ0cGFXbDM4anNPUVhoV0N2WC9ZRmRYVndYZzFLbFQrUjFLcm1SWkJpZ3lLM3MvaXZsYnZ0RFEwSHo1K3pJWURIc2xTV3FyS01vN1lXRmgrL0lqaHNmbDZ1cjZDNUM5UkY0aFZNUStITVNscDZjM1AzUG16Sm44RHVSWmNIVjFYUVo4Q0l3SkRRMHRWSFZ0NjlXclY5SEd4bVluME9TRkYxNWc3dHk1QmFhSDRlelpzMHlaTW9YYnQyOERSRWlTMVBuVXFWT1IrUjJYa0hjdUxpN05nREtpZC9yWk1oZ01CeVJKZWd2b0hCb2FHcHpmOFJSVUJvUGhtaVJKcnlpS1VqMHNMT3g2ZnNkVG1CVDlUOTBGaEhsVlprSElRWkZJY3NCNlZiOUN6RkduMC9YTTd5Q0U3TTZlUFJ1Vm1wcmFDbGg5Ly81OVB2amdBK2JPblV0OGZIeSt4WlNVbE1UaXhZc1pPSEFndDIvZlJsR1VUWEZ4Y1kxRWtsTW9lVWlTMUNlL2d4QUU0ZDhwZGtQWEJLRWdLd3k5azhYRnJGbXoyTFZyRjVJa1hjM3ZXQVRyenAwN2x3Wjg0T3pzdkUrcjFTN1p0bTFicFgzNzlqRnMyREM2ZGV1R3JhM3RjNGtqTlRXVjRPQmdWcTVjU1hSME5FQzBvaWlUd3NMQ3NxOXVLUlFHa2thajZRL295Umo1SW9wSENFSWhKYm9ZQkVFUWhFTHQ5T25UVzlMVDAvK2pLTXAzc2JHeHBxKysrb291WGJxd2R1MWE3dHg1ZHRNUDd0Ky96OGFORytuZXZUdHo1ODRsT2pyYXBDaEtrTkZvL0k5SWNncXZCZzBhTkFJcUF5KzR1cnEyeSs5NEJFRjRja1dpUjZlZ2pNc1dCRUVROHNlWk0yZGlnQUd1cnE3ekZFWDU4djc5KzUyWEwxOHUrZmo0MEt4Wk05cTBhVVBqeG8ydHJuSDJPTzdkdThmdnYvL08vdjM3T1hMa2lMbElqQ0pKMHM5R28zRnFSRVJFNk5ONVJrSiswZWwwWFRKdDlnWit5cTlZQkVINGR3cDFvcU1veWdsSmtocmxkeHlDVldMVmIwRVFucnZRME5EemdJZXpzM010alVZelZsR1Uzci8rK211NVgzLzlGWUFxVmFwZ01CaW9WNjhlVmFwVW9VS0ZDcFF2WDU0U0pVcFFva1FKSkVraU5UV1ZsSlFVWW1KaWlJcUs0czZkTzV3OWU1YXdzREJ1M0xpUitYWnhpcUpzTlpsTTNoRVJFZUkxcitoNDMveEFVWlIzOHpNUVFSRCtuVUtkNklTRmhUWE8vYWpDd1Z4QkxyOHFsUW1DSUJRbHAwK2Z2Z2lNcWxtejVqaEhSOGQzZ1I1QW05dTNiMWU2ZmZzMnUzZnZmcUxyS29weVQ1S2svY0NPdTNmdi9uRHo1czNrcHhpMmtNOGFOR2pnQ2xRemIwdVNWTkhGeGVXdDhQRHdnL2tYbFNBSVQ2cFFKenFDSUFpQzhDaVhMbDFLQlhiODc0Y0dEUm80NlhTNlZvcWlOSklrNldWRlVWNldKS2tDWVBlL0g0QmtJQW00cHlqS0RTQlNVWlJUd0tIdzhQQy84dUZwQ00rSlZxdk50bksySkVudkFRZWZmelNDSVB4Ykl0RVJCRUVRaW8ySWlJaXJ3RlhnMjZ6N3pEM3JraVM5ZU9yVXFkam5ISnBRTUdSYlFWdVNKREY4VFJBS0tWRjFUUkFFUVJDRVlzL1YxYldCSkVsT1ZuWlZjWEZ4ZWZPNUJ5UUl3cjhtZW5RRVFSQUVRU2oyRkVYeHlHbkJZMG1TK2dPL1B0K0loT0xLeGNYbEhVbVM1bVpxcWdRZ1NkSXVnOEdRK3IrMnZXRmhZVk9mZjNTRmkwaDBCRUVRQkVFUXJBeGJNNU1reWYxNUJpSVViN0lzbjlicGRBWkFtMlZYL1V6SnVQZnpqYXB3RWtQWEJFRVFCRUVvMXB5ZG5ldEtrdlRhSXc2cDFxQkJneUpUNlZVbzJDSWlJdTRDaHg1eFNOS2RPM2QyUEs5NENqT1I2QWlDSUFpQ1VLeHBOSnJPdVIyajArbHk3UEVSaEtkTmx1Vk5qOWg5NFBidDIwblBMWmhDVEF4ZEV3UWhWM0Z4Y1RnNk9tWnJ2M3YzTGhVcVZNaUhpQVJCRUo2ZXNMQ3dMNEV2emR0aWJUc2h2eW1Lc2tkUkZFV3lNbkZNVVpUdCtSRlRZU1I2ZEFTaGtJcU5qU1V0TGMyaTdlKy8veVlrSkNUSGN5NWZ2c3pEaHc4ZisxNmRPMXYvc3JOcjE2NWN2bnlaVHo3NWhIdjM3bG5zYzNkL3ZDSHRGeTVjd0dnMDV2bDRXWlpadFdvVmQrL2V0YnF2ZS9mdWozVi9RUkFFUVNnb1RwOCtmUXY0emNxdWxQajQrS0RuSFU5aEpYcDBCS0dRK3U2Nzc0aU9qbWJtekpscTI5R2pSMGxNVE16eG5BTUhEdkRycjcreWN1VksvUHo4T0hqd1lMWmpybCsvamlSSkhEOStQTmNZdEZvdFRrNU90RzNibHFDZ0lFYU9IR24xdU1tVEp4TVJFV0YxMzU0OWV3Qll2bnc1OXZiMnpKa3poNUNRRUw3ODhrdXJ4eWNuSjNQcTFDazBHZzNWcWxWajRNQ0JUSjgrblRmZi9LZjZxNklvWEw5K1BkZjRCVUVRQktHZ2tpUnBFMkJSMmx4UmxDT1hMbDJLeTZlUUNoMlI2QWhDSVRWeTVFaEdqUnJGanovK3lKSWxTd0M0Zi84K0w3endBcHMzYjdZNGR1alFvZlRvMFlPaFE0ZHk1Y29WdG03ZHlxaFJveGcxYWhRYk4yNGtLaXFLaWhVckVoNGVUcGN1WGVqVXFaUFZlMmJ0cFVsT1RxWmp4NDdxdHIyOVBRTUdETWgyM3Z6NTgzTjlQblBtektGLy8vNnNYcjJhNGNPSDV4akRHMis4b1Q3dTBLRURMNy84TXZiMjl2VHIxeTlicjlJNzc3eWpQdDY3ZDIrdU1RaUNJQWhDUVdFMEdrTjB1bXdmMVVVUmdzY2dFaDFCS0tTMFdpMkxGeTlHcjlmVG9VTUhybDI3eHFKRmkxaTZkQ21lbnA0RUJnYWkwV1FmbmZyRkYxK2cxV1pVclBUMDlBUXloc0hkdjMrZnFsV3JFaGtaeVE4Ly9NQ1dMVnV5bld2dWZURjc1NTEzMkxadEczWjJkbXJidDk5K3k0NGRPN2g3OXk0ZUhoNEFmUC85OTdrK0h3Y0hCeFl0V2tTcFVxWHk5UHovK3VzdkxsNjhxQ1phQVFFQjZqNlR5VVNqUm8xRWNpTUlnaUFVV2hFUkVWZGRYVjFQQVc3L2EwcFBTMHZiL0toekJFc2kwUkdFUWl4emdyRnk1VXFHREJrQ1pNekZVUlRGNmpubUpBY2dQajVlVFY3ZWVlY2RmdmpoQi9VeHdBY2ZmTUNOR3pkSVRFekUzZDA5VzZKamEydExTa3FLUlJ4ZVhsNjBhOWVPenAwNzV5bkJ5ZXpWVjEvTjg3RnBhV2w4OWRWWDNMbHpSMzNlZ2lBSWdsQ1VLSW9TSUVtUzIvOGUvM2J1M0xrSCtSMVRZU0lTSFVFb2hJS0NnbGk2ZENrSkNRbWNPblVLZ0gzNzloRWVIcTRlazNub2w0Mk5EVjI2ZEdIRGhnMmtwYVZ4N05peFBOMW4xYXBWQUxScTFZbzllL2JRcVZNbk5hbEpTa3JDenM2TytQaDRIang0d09USms5bThlVE02blk0alI0NEFjT2JNR2VyV3JXc3h2TzNldlh1OCtPS0w2cmFqb3lPdnYvNDZ2L3p5QzZtcHFadzhlUktBNXMyYld5UmxacklzQTFDM2JsMVdyRmpCeElrVDZkYXRHK1hLbGN2VGN4SUVRUkNFd3NKa011M1c2WFNMQUNSSnlybmFrR0NWU0hRRW9SRHEyYk1uUFh2MnhNM05UVzB6SndnQWJtNXVCQWNIWjBzVWhnd1pRdE9tVGRYdDZPaG9pK0ZybVIvbnhEeWtyVk9uVGpnNk9oSWRIYzJhTld0bzJMQWg1ckhFQnc4ZXBGeTVjdXpidDQ5VnExWlp4Tks4ZVhQMjdObURvaWhrcnByNStlZWZXOHkvTVJjZHlHckVpQkhxNDlxMWE3TnQyelppWTJNdDV1T1laVzBUUTlrRVFSQ0V3aVFpSXVLQ3dXQTRKMGxTN2JTMHRQWDVIVTloSXhJZFFTakd5cGN2cnlZdTc3enpqc1hqbkppVElZQnk1Y3JoNit2TDJiTm4rZXl6endBNGN1UUlOV3JVNE5xMWE0d2JONDdyMTYremRldFdvcUtpK1Bqamp3RXdHbzMwN3QyYnVYUG5VcnQyN2NlS2VjV0tGUmJiZm41K2VIcDZxa2xNVkZRVVBYdjJ4TmZYbDBhTkdqM1d0UVZCRUFTaEFOcW9LRXJuczJmUFJ1VjNJSVdOU0hRRW9RaXd0bVpONXFGckZTdFc1TnR2djgxMnpML3AwZW5WcXhlVktsWGlsMTkrWWVqUW9WU3NXQkdBVzdkdU1XREFBUGJ2M3c5QTFhcFYyYmh4STE5OTlaVjZEWjFPaDRlSEJ6Tm16R0RqeG8zWTJOamsrYmxHUjBjVEhoNU9telp0aUlxSzRydnZ2bVBnd0lIcS92bno1OU9yVnk4YU5XckVpUk1uME92MUdBeUdQRjlmRUFSQkVBb1NrOGtVck5WcXJVKzhGUjVKSkRxQ1VBUmtMUktRMDlDMXJMTDI2R3pjdUJGRlVTem0xQmlOUnRMVDA1a3hZd2JyMS8vVGErN3I2MHRnWUNCVnFsUmh5SkFoWExod2dZU0VCUHIwNldOeGo2Q2dJSnljbkhqOTlkY3QydnYyN2N1V0xWdFl1WElsWThhTVVkdGxXZWI4K2ZNNXh2elhYMyt4ZHUxYTJyUnB3NEVEQjJqYXRLazZiMmpuenAzRXhjWHg0WWNmQWxDaVJBbG16SmhCWUdDZ1JjRUVRUkFFb1hneEdBd0hKRWw2SzcvaitEZGNYVjJ0THpCWDhFV21wcWJXUFhmdVhNTHp2bkgyMnJPQ0lCUjRNVEV4akIwN0ZrZEhSM3g4ZkxLdEgyTk5VbElTOCtiTncyUXlFUndjVEVwS0NpKzg4SUs2djIzYnRpeGN1SkJPblRyUnBrMGJBS1pPblVySGpoMXhkM2ZuOWRkZlorM2F0WXdjT1pMT25Uc3pjdVJJMXExYlIzeDhQQ2FUaWZEd2NFSkNzcytUdkhyMXFqcXZKakV4RVpQSkJJQmVyMmYwNk5IY3UzY1BvOUZJV2xvYUFJTUdEZUxnd1lQb2REcnUzTGxqY1MxWmxqbDgrREQvK2M5L0FQanBwNTlvM2JvMWtESC9ac09HRGN5Wk00ZlkyRml1WGJ1R29palkydHF5ZVBIaXgvMFZDNElnQ0VWSVlVOXlDcmxxZXIyK2JYN2NXUFRvQ0VJaDlQdnZ2MU82ZEdsQ1FrTHc4L05qeUpBaHhNZkhvOVZxMGV2MVZLcFVDWGQzZDlMVDB6R1pUTlN1WFpzMmJkcVFrSkJBVUZBUWZuNSsrUHI2WWpRYWFkKytQUnFOQnExV2k4bGtRcFpsUWtKQytQdnZ2eGt3WUFDZmZmWVp0cmEyWEwxNmxRc1hMdEN6WjA5ZWVlVVY1cytmVDdObXpiaHo1dzdMbHk4bk9Ua1pKeWVuYkxGT21US0ZhOWV1MGFoUkk3UmFyWnFZUU1hQ254MDZkQURnMUtsVGxDbFRoa0dEQnZIV1cyK1JrSkJBOSs3ZExkWUNrbVdaYXRXcU1YLytmRzdkdXNVZmYveEJ5NVl0QVpnN2R5N0p5Y2tNR0RDQWN1WEtVYlpzV2NxV0xVdkRoZzNadG0wYjdkdTNwMkhEaHMvNFgwWVFCRUVveUt3VnVSR2VuZmZmZjUvejU4OGpTZExOL0xpL1NIUUVvUkJxMTY0ZDdkcTFRNlBSTUdiTUdIWG9seXpMR0kxR1RDWVRXcTFXL1FGSVQwK25kKy9lU0pMRTdObXpMYTZYbnA2TzBXZ0VRSklrSkVsQ3A5TlpESDF6Y25KU0U1bVltQmd1WDc3TWtpVkxTRXRMWSt6WXNkeTRjWVBCZ3dlcng1c0xEd0JVcjE2ZDMzLy8zYUxLV2xadWJtNXMzNzRkQndjSEFDWlBuc3preVpOelBQN0Jnd2Q4OXRsbjZ2RzdkdTNDM3Q3ZTZqMXExcXhwMFhzbENJSWdDRUxSSnhJZFFTaUVNdmR5WkczUGFXSy9YcS9QOFhwNnZmNlIrN01xVzdZc2ZuNStBTmpiMjF2TTNURXo5OVNZUFNySk1UTW5MWGxScmx3NWk3bEVwVXFWeXZIWTd0Mjc1L202Z2lBSWdpQVVEV0tPamlBSWdpQUlnaUFJUlk1SWRBUkJFQVJCRUFSQktISkVvaU1JZ2lBSWdpQUlRcEVqRWgxQkVBUkJ5RVJSbExYNUhZTWdDSUx3NzRsRVJ4QUVRUkFBUlZGKy9OOURVYjFDRUFTaENCQ0pqaUFJZ2lBQVlXRmg3dmtkZ3lBSWd2RDBpRVJIRUFSQkVBUkJFSVFpUnlRNmdpQUlnaUFJZ2lBVU9XTEJVRUVRQkVFUWhFd1VSWGtqdjJNUUJPSGZFNGxPUG5GMWRSMEd6TFhTZnMvOFdGR1VwV0ZoWWJPZmEyQ0NJQWlDVVBScDNkemMvbU15bVJwb05KbzZpcUxVQUY2VkpLbVNvaWlsQUh0SmtyU3VycTRKaXFJa0FOSEFKVW1TcnNxeWZFRlJsSWpvNk9nek4yL2VUTTdmcHlFSXdxT0lSQ2VmR0kzR3d6cWQ3Z1VydTlRMldaWjNQY2VRQkVFUUJLSElhdENnUVcyZFR2ZVdvaWhkSlVscXF5aUtUcVBKR01FdlNaSjZYT2JIUUJsSmtzb0FMd0hPQU9aektsU29RSVVLRlg2WFpmbDdTWkwyaG9XRmhRTHk4M2syUWtIVHZIbHpqaDQ5bXExZFVSU1NrNU9KaTR1alRKa3kyTnJhcXUzKy92NTA3dHlaMHFWTDUra2VDUWtKbENwVnlxSk5sbVdPSHo5TzA2Wk5zLzd0Q29oRUo5OUVSRVJjTUJnTTV5UkpxcHZESVZkT256NGQ5bHlERXZLZG01dGJmb2NnQ0lKUVpMaTV1WlUybVV5ZWtpU05raVRKQlRJU0dhMVdTNDBhTmFoWnN5YXZ2dm9xVmFwVTRhV1hYdUxGRjEvRTF0WVdXMXRiTkJvTnljbkpwS1NrRUJNVHc2MWJ0N2g5K3paWHJsemgwcVZMWExwMGlaU1VsTVlhamFZeE1OZlYxVFZTVVJSZmpVWVRjT3JVcWNoOGZ1cENQamwzN2h3elpzd2dKU1dGeE1SRTdPenNzTFcxeGM3T2pvOC8vcGhHalJvQkdRbEthbW9xbnA2ZWVIdDdzMnJWS3E1Y3VVSlVWQlFWS2xSQWtpVHUzcjFMVUZBUVZhdFdSVkVVaGd3WndrY2ZmY1NiYjc2cDNpODlQWjB4WThadzRzUUp0RnF0MVpnYU5teEl0V3JWMU8zSXlFaUxiWUM3ZCs5YVRkUUtPNUhvNUsrTndEeHJPeFJGQ1huT3NRajVTRkdVRTVJa05jcnZPSVJzRWswbTB4LzVIWVFnQ0kvSDJkbTVxa2FqR1NmTDhqak4vN3BncWxhdHlodHZ2RUdyVnExbzFxd1pPbDN1SDRFY0hCeHdjSERneFJkZnBGYXRXaGI3RkVVaFBEeWNRNGNPY2VMRUNTNWN1RkJOa3FSNWlxTE1NeGdNZ1lxaXpBOFBEdzkvTnM5UUtLanExS25EZDk5OVI4bVNKV25idGkxNzl1ekpka3hhV2hyKy92NzA2dFdMRGgwNlVMbHlaYnk4dktoVnF4YTllL2RtNTg2ZGFEUWFQRDA5dVgzN05sV3FWRUdTSktaTW1jS0VDUlB3OS9lbllzV0tBSmhNSmpWNXo0bXRyUzNidDI5WHQ1czJiV3F4RFJrOVVrV1JTSFR5a2Nsa0N0YnBkRllUSFVtUy9KOTNQRUwrQ1FzTGE1emZNVHdOQm9NaFFaSWtlNlBSV0NvaUlpSXh2K01SQktGNHFWbXpwcU9EZzhNWGtpU05BU1NkVGtlYk5tM28wYVBIVSs4eGx5UUpnOEdBd1dBQTROS2xTd1FGQmZIamp6OFNIeC9mUjVLa1BpNHVManVBVDhMRHc2ODkxWnNMQllhSGh3ZEdvNUdVbEJROFBEenc4ZkdoYXRXcUFMendnclVaQ21BMEdrbElTTURUMDVOTm16WVJHeHZMN05tejhmWDFSYWZUcWNNams1S1NXTDE2TmJkdjM4YkR3d01YRnhmR2p4K1BqWTBOWThlTzViLy8vUytLb3FBb2lrV2lrcHljekk4Ly9zaUxMNzRJUUVwS0N0MjcvN01PY25wNnVzVjJVU1lTblh3VUVSRngxdFhWOVJKUU04dXVHNkdob2Nmekl5WkJFQVJCS0lRMExpNHVmVFFhalE5UXVtVEprbmg0ZURCOCtIQWNIUjJmU3dBMWE5YmswMDgvWmZ6NDhXemN1SkhObXpkejc5Njlia0FYZzhFd1BUNCtmdkdsUzVkU24wc3d3blB6L2ZmZmMvandZYVpNbVlLUGp3OGZmUEFCQ1FrSktJcENXbG9hYjd6eEJuWjJkdXJ4aHc0ZHdzN09qakZqeHRDL2YzOUNRa0t3czdOajJMQmg3TisvbnlaTm1xakhwcWFtTW1YS0ZENzg4RU02ZE9oQWlSSWxjSGZQV05mWTI5c2JnQnMzYmpCNDhHRDI3dDJybnRlNGNXT0xlNG9lSFNIZnlMSzhVYVBSek1yU25MMmZVeEFFUVhqYU5LNnVycjloNWIzUTFkWDF2K2JISnBOcDdPblRwNHZlNFBVaW9uNzkrbVgxZXIwZjBGMmowZEN4WTBjbVRweUl2YjE5dnNTajErc1pOR2dRQXdjT1pQWHExYXhmdjE2Ym1wbzZ6OEhCb2JlTGk0dG5lSGo0WC9rU21QRE1IRHAwQ0pQSnhLUkprMWkzYmgwVktsVEEzOStmaGcwYk1uWHFWR2JQbmszZHV0bW5aRy9ac29Yang0L2o0K05EYUdnb3k1WXRZK25TcGFTbXBuTDU4bVVjSFIxeGNuTEMyOXVicjcvK21yMTc5eEliRzh1cFU2ZlVhMXk5ZXBYS2xTdXIyMGFqRWFQUlNNbVNKZFUyODF3Z3MvVDBkSXZ0b2t3c0dKclByRlZXVXhRbElMZzVLZ2tBQUNBQVNVUkJWRDlpRVFSQktHWms0RGpnbHVuSFRHMHptVXpYOHlFMklROE1Ca05EdlY3L0I5QzlhdFdxK1BuNU1XdldySHhMY2pMVGFEUU1IejZjYmR1MjRlYm1oaVJKTHBJa25URVlESDN6T3piaDZZbUxpK1B1M2J2b2REcEdqeDdOdlh2MzJMNTlPN0d4c2RTdVhadlBQdnVNaVJNbmN2cjBhWXZ6Tm16WXdPSERoMW02ZENrclY2NWs4ZUxGTEZteWhGT25UdEdsU3hkbXpwekpKNTk4QWtDdFdyV1lNbVdLUmErTjJmNzkreTJHWlpvTElKaUh2d0dVS0ZHQ0xWdTI0T25waWEydExiLzg4Z3RObXpZbEpTV0ZlZlBtc1dYTGxtZjAyOGwvSXRISlp4RVJFV0ZBNXVvc2Q4TEN3ZzduVnp5Q0lBakZpYUlvcTNJNTVNTFpzMmR2UHBkZ2hNZGlNQmpjSlVrNkRsUnExNjRkMjdkdng5blpPYi9EeXFaeTVjcXNXcldLSVVPR29OZnJTMGlTRk9EcTZqb1JFTFdBaTRCMTY5YlJ1blZyQUZ4Y1hOaXhZd2Vob2FIMDdadVJ6em83Ty9QSko1OHdZY0lFcGsrZlRuUjBOQUN0VzdkbStmTGwyTnZiMDcxN2R3SUNBbmovL2ZmcDJiTW5QLzMwRTF1M2JyV29ybWJOeFlzWCtmbm5uK25Xclp2YTl2RGhReHdjSEN5T1c3bHlKV1BIanVXSEgzNWcyYkpsbEM1ZG1uSGp4akY1OG1RbVRweklraVZMK1BiYmI1L2liNlhnRUVQWDhwK2lLSXEvSkVsVC9yZjlJNkRrWjBDQ0lBakZSVXhNekpWeTVjb3A1UHloODB2RWEzS0JZekFZK2tpU3RFbXIxVEp1M0RqMVEyVkJObXJVS0F3R0E1TW1UU0lwS1dtQnE2dHJtZERRMEJtSXRYY0tyYmk0T0g3NjZTZDI3TmpCb2tXTHVIUG5EdVhLbFdQbzBLRjA2TkNCL2Z2M0F6QnIxaXgyNzk3TnpwMDdLVk9tRE9mUG4rZlRUeisxdU5hREJ3OUlTMHVqUllzV2xDdFhMdHU5dnYvK2U0dnRTNWN1TVhic1dJWU1HY0pMTDcxRVVsSVN0cmEySERseVJDMkc4UERoUTVZdVhjckJnd2Z4OHZKaXlaSWxGdXZ3TkduU2hPdlhyNnR6aE9yVXFjTzhlZlB5dks1UFlTQVNuUUxBWkRKOXI5UHB6SWxPWUw0R0l3aUNVSXhjdTNZdHBXelpzaXNsU1JwaGJiL1JhRHowdkdNU0hzM1oyYm05SkVtYjlIbzlNMmJNb0dQSGp2a2RVcDQxYmRvVVgxOWZ4b3daUTF4YzNGU0R3UkFmRmhiMlpYN0hKVHdaUjBkSEZpeFlRSWtTSlFCd2NuSmkxS2hSSkNRa1pPdFZLVjI2TkFNSERnUXlTbENiRTVmRXhFVG16SmxENWNxVkNRZ0lvRisvZnR5OGVaTUpFeVpRdG14Wmkyc2tKbVlVTS8zenp6OFpObXdZZ3dZTll2RGd3U1FtSnRLeVpVc0FTcFlzeVpkZmZxbkdWNnRXTFQ3KytHT2lvNk1KQ0Fpd0dOSm1ObXpZTVByMTYwZDRlSGlSU25KQURGMHJFQ0lpSWs0cWluSlhVWlFIb2FHaDJRZGdDb0lnQ005TWVucjZWOWJhRlVXNUhoRVJJZWJuRkNBdUxpNXZhTFhhM1ZxdGxzOC8vN3hRSlRsbTllclZZL1hxMWRqYjJ5TkowanhYVjlkQitSMlQ4T1RxMWF1WHJlM3MyYlBxd3FBNWtXV1o0T0JnM24vL2ZkNTQ0dzNHakJrRHdNaVJJMm5WcWhYOSsvZG53WUlGbkRsekJsbVd1WDc5T29NR0RhSmV2WHFzV2JPR0w3Lzhra0dETXY1MDdPM3QrZTIzM3podzRBQ0hEaDJpZWZQbXlMS01ScU9oZCsvZTJOdmI0K3ZyeTl0dnY1MWpQUGIyOXJrT2xTdU1SSTlPd1NBRDMwbVNWQW5SaFMwSWd2QmNwYVNrM0xTeHNjbldMa25TTE1ScmNvSFJvRUdEQ2hxTlppK2dIVEZpQk8zYnQ4L3ZrSjVZelpvMW1UdDNMaE1tVENBdExjM1BZRENjQ1FzTCsyL3Vad29GWFZSVUZMdDM3MmJpeElrNUhuUGx5aFZHang1Tm5UcDFXTFpzbVRyVXpLeGR1M1kwYTlhTXdNQkFwa3lab2k0KzJyVnJWOTU3N3oyMmJObkM4dVhMbVRwMUtocU5SdjJSWlptMHREUlNVMU5wMXF3Wi84L2VuWWMxZFcxOUFQN3RFd2lEb2pnaXpyTlZGRWdVRll1MWRTek90ZG82VlVXTHJWcFVxb0tpMUZteDlUcFdiZkhUSzFaeHdxbG9xVldyWHFkYmxRUkI2b1FqemlMS0lBU1NuUDM5UVRtWGtLQ0FTQkRXK3p3ODVPd3paQVZqWUoyOTk5b3JWcXhBZkh3OFpzNmNDUXNMQzh5ZVBmdHR2L3dTaHhLZEVvSXh0cDl6WHVuMVJ4SkNDQ2xLY1hGeEdRcUZZZ05qYkV6T2RyMWVUejNzSlljZ2s4bldBNmpZdVhObmpCNDkydHp4dkRFUER3K01HemNPcTFhdEVnQnNkM0p5Y28yTmpVMDFkMXlrY0w3Nzdqdm9kRHBjdlhvVmMrYk1nVXdteS9QWWhnMGJZdTNhdGFoZnY3NUJlL1BtemFYSDVjdVh4NWRmZm9reFk4WWdKU1VGdHJhMnNMREkrck45OE9EQkdEeDRNSUNzbmlIT09mUjZQUmhqa01sa0JzUFRhdFNvZ1lFREI2SlhyMTVHTVFtQ2dNbVRKNy9wU3kvUjN2bEVSNmxVSGdYUTJkeHh2Q25PcythNktwVktNMGZ5NWpqbjU5UnFkVHR6eDBFSUlmbWwxK3ZuV0ZoWVNJa081L3p4eFlzWEg1b3pKdkkvcnE2dVF4aGpmUjBkSGJGdzRVSnpoMU5rUm80Y2liLysrZ3QvL2ZWWEk3bGN2aERBSkhQSFJBcW5lL2Z1QUNETmxjbnAxQ25qWmJoeUp6a0FzSEhqUnFNMnh0Z3JGNzNOVG1yeVNxd3NMUzNSdDI5Zmsvc1lZL2ppaXkveXZIWnBVQnJtNkx6elNRNlE5V1pqckhSVW1tU012WHBnS2lHRWxERFIwZEdQY2pYTkJBMWJLeEZjWFYzdEJVRllKNVBKc0hEaFFwZ2Fadmd1VzdCZ0FTcFVxQURHMkVRWEZ4ZmpWU1VKSVlYMnp2Zm9aTXU1U2l3eG41eUxWcEV5cWRSOHBwQXlSd2RnQjREUC85bisxWXl4a0J6K3FZaG41Kzd1WGlMWHlYbFRsU3RYeHVEQmd4RWNIQXlaVEJZRW9JKzVZeUtrdENnTlBUcUVrQktDTVdZRkFNbkp5WHB6eDBKSVFUSEd2dUdjaTV6elJMVmEvY3pjOFpDc0FnU01zZmx5dVJ6Ky92N21EdWV0R1QxNk5LcFZxd1lBdloyZG5Xbm9OeUZGaE82K0VrSUtUYUZRakFEZ2w3dTlVcVZLRjdMci8zUE9RNktpb240bzd0Z0lLYWpJeU1nRXBWS1p6am4zQXcxYkt4RUVRZWdId01MZDNSMDFhOVkwZHpodmphV2xKVDc3N0RPc1diTUdNcGxzUElDL3pCMFRJYVVCOWVnUVFncE5wOU9wR1dOTzJWL1o3VG5iR0dQR3N6QUpLYUU0NTc5blptYnVNSGNjQkFCZ0lRaENJQUNNR1RQbWRjZSs4ejcvL0hOWVcxdURNVFpNb1ZDVTNxeU9rR0pFUFRwbGxGNnZmMlhwUTBMeUl5WW1Ka2FwVk1ZQmFHeHFQK2Y4bmxxdFBsdk1ZWkVTNWwycmptbGxaZlhwdTFBQnM3Ulh1SFIxZFZVQXFGT3ZYajA0T1pYK09mcmx5cFZEKy9idGNmejRjUmxqN0hNQXk4MGRFeUh2T3VyUnlXSHg0c1VtMjcvNTVwdDhYeU1pSWdKLy9aWC9IdWNIRHg1ZzgrYk5yendtTmpZV29saTBveWphdG0yTHg0OGZGK2sxU1ptMU5hOGRqTEhmaWpNUVVtSzlNMG5PdTZRTVZManNEZ0FkT25Rd2R4ekZwbCsvZnRrUFB6Rm5ISVNVRnRTams4UGh3NGN4WThZTURCa3l4S0E5TGk3T29HM05taldvWExteXlXczRPRGhnNjlhdGFOY3VmemZaS2xTb2dGOSsrUVZ1Ym00R0MwWGx0R3ZYTGp4NThnUkJRVUg0NktPUFVMRml4VHl2bDVxYWluUG56dVhydVFrcEl1RUFUQzYzck5mcnR4ZHpMS1FFbytxWVJhY3NWTGhrakkwRWdGNjllcGs3bEdMVHZuMTdXRmxaSVNNam80T3JxNnQ5VkZUVUMzUEhSTWk3akJJZEU3WnQyMmF3M2Jselo2TzJXN2R1WWRTb1VRWnRXcTBXV3EwV3RyYTI2TlNwazlGMVQ1dzRnZGF0VzV0Y0E4RFVLcytabVptSWpJekVuRGx6c0dQSERwdy9meDV5dVJ4Ly92bG5uckc3dTdzYnRSMDhlQkFMRml3d2F1L2Z2NzlSMjltek5NcUlGSXhLcFZJcGxjcTdBT3JtYlA5bndjWGo1b21LRVBJdVV5Z1U5UmhqVFNwV3JKam5UY0RTU0M2WG8yblRwb2lKaVpFQmVCL0FRWFBIUk1pN2pCSWRBSjZlbmdDQWxKUVVlSHA2SWpRMEZBTUhEa1R0MnJVQlpOVzRIemx5Sk83ZHU0ZWpSNDhDQUJvMGFJQVRKMDVJMTBoT1RzYm8wYVBoNWVXRlhyMTZRUlJGM0wxNzErVEt0MGVQSG9XdHJTM3UzNytQcWxXcndzcktDanFkRG5mdTNFR2pSbzBBQUdscGFlallzU015TWpLUWtKQ0F6ei9QV3RwaDFxeFpPSFRvRUpZc1dXSjAzWU1IVFg4ZTl1clZ5K2lPV092V3JiRnYzejQ0T0RnVThLZEZpQkhPT2QvS0dKdVJzNUV4RmdHQW15a21Ra3FVeE1SRTJOdmJTNnVZaTZLSStQaDQxS3RYaitaTW1pQ0tZak9aVElhNmRldSsvdUJTcGxtelpvaUppUUVBRjFDaVE4Z2JvVGs2eUpwWEV4RVJBVHM3TzBSRVJLQlNwVXFReStVSUNRbEJTRWdJd3NMQ0VCSVNrdWRxekttcHFmRHg4VUdQSGoya2hDSStQaDVmZmZVVlltTmpEWTcxOGZHQlhDN0g2ZE9uTVdyVUtQejN2LzhGQU55K2ZSdSt2cjVZc0dBQlhyeDRBYmxjRGg4ZkgwUkZSV0hNbURHNGZmdTJkSTBlUFhyZ3p6Ly9OUHF5c2JGNU96OGdRbDZETVdacWNVV3FYRVVLNWRxMWF3VSs1OWF0VzBadGFXbHBtRDkvUHRMVDAwMmVrNXFhYXRRbWlpTE9uRGtEem9zMlJ3OElDTUNoUTRlazdmVDBkQXdhTkFnQU1IMzZkS3hmdjc3STUySyt5d1JCYUFRQU5XclVLUEM1WGw1ZU9ITGtTTDZPNVp4ajI3WnQwR2cwQlg2ZTc3Ly9IbnE5NFpKaFY2OWVSZS9ldmZIdzRjTUNYeTliczJiTkFBQ01zWmFGdmdnaEJBRDE2T1RwK2ZQblJzUEpuajkvYm5UYzQ4ZVBNV1hLRkNnVUNuaDdld1BJK3VCMGRIVEV4SWtUTVhIaVJQejczLytXN2tvTkdUSUVxMWF0d3BFalI3Qmt5UkprVi9acDNMZ3h3c0xDc0dYTEZnd2RPaFJqeDQ2VmhzYU5HVE1HWDMvOU5YNzU1WmUzK0lvSktUeVZTblZPcVZRK0FwRDlWOGt6bFVwMTJKd3hrWGRUUmtZR1pzMmFCUmNYRi9qNSthRnIxNjU1SHB1YW1nb25KeWRzM3J3WksxZXVoTFcxTmViTm15ZmRsTEsxdGNXelo4OFFHaHBxVko2WWM0NHhZOFpnNHNTSmVQLzk5NlYyclZZTEh4OGZuRHQzTHM5ZWxqWnQyaGowTk55OWU5ZW81K0hKa3ljNGRTcXJzbnBzYkN5ZVBuMktIajE2U1B0dGJHeWcxK3ZCT2NlQ0JRc3dmLzU4cU5YcVVqZjNScUZRZEFHZ1U2dlZwd0hvOG5zZVkwd0JvRkRWMWg0OWVwUzkrR1orbmdkMzc5NUZZR0FndnYvK2V6eDkralJuUVFBajJjTzd0Mi9mamwyN2RobmN6UFQwOU1TdVhidVFsSlNFNmRPblMrMCtQajVvMDZaTnZ1Ti83NzMzc2g4NjUvc2tRb2hKbE9pOFF1NDdOYm1scGFYaDg4OC9SMHBLQ3U3ZHU0ZTllL2ZDMHRJU0ZoWVdTRXhNUk1PR0RWR3BVaVZNbmp3Wm16ZHZ4dVBIaitIcjY0djMzbnNQb2FHaHNMZTNON2llWEM3SDZOR2owYk5uVHl4WnNnUi8vUEVIMXF4WmcwR0RCc0hPenM2Z0FFSzNidDFnWWZHL2Y3Nk1qQXlUYzNkMjdkcUZsU3RYbW94L3dJQUJZSXdadFdmL2NpYWtBRVJSRkxjSmd1QUxBSnp6UXdCZS9SK0lFQk9zckt5d2NlTkdUSnc0RVR0MjdEQVlJcHhUWm1ZbTNOM2RwYXFWUzVjdXhheFpzeEFlSG82ZmZ2b0pRRmJTWW1scGlkallXR3pmL3IrNkdCOTg4QUVDQXdNeFk4WU1USjA2RlZ1M2JwV0c4ZXIxZWpER1hqbVV6TnJhR252MjdKRzIzZDNkRGJZQndNUERRM3E4WnMwYStQajQ0T3JWcTVESlpHamF0Q2xldm53SlMwdExuRGh4QXMrZlAwZXRXclh3NjYrL1FoQUVLQlNLQXY3VVNqUlB4dGdVaFVLUmlLeGUzajBwS1NrbjQrTGlNbDUxRXVlOEpXTXM1eC85K1NLS0loSVNFakJ1M0RocG1HQmU5dTdkaTJyVnFtSEtsQ2tZUFhvMERoNDhpTjY5ZTc5eXJxb29pbGkzYmgwT0h6Nk1zTEF3Yk42OEdiTm16UUpqREJNblRrVHo1czJ4YTljdXJGaXhBaDA3ZG9TYm0xdUI0Z2NnRFdGbmpEVXQ4TW5rdFhJWG5DSnZWMkY2NklzU0pUcDVxRlNwRWtKQ1FnemFzdWZ5WkxPMXRVVklTQWpLbHk4UFMwdExkTy9lSFNkUG5vUW9pbWpidGkxMjdkb0ZBTml3WVFOU1VsSlF2MzU5QkFRRXdOZlgxK0JhbVptWlJzUGlUcHc0Z1ppWUdEREd3RGxIa3laTmpIN3hSa1JFU0k4N2R6WmR2WFhRb0VIUzhBZ2dhM2pIaUJFakVCb2FpbWJObWtFVXhkZitNaUFrUHdSQjJBc2dPOUhaYWVad3lEdXNmUG55V0xObURTd3RMZk4xUE9jY0dvMEdpeFl0Z2lBSStQVFRUNUdVbElRdnYvd1NTNVlzUWNPR0RjRTV4N2x6NXd3cVlycTZ1bUxLbENtUXkrV1lQSGt5TGx5NEFNNDVPT2NHaVVwNmVqcCsvLzEzcVpkQW85Rmd3SUFCMG42dFZtdXduZE94WThjQUFKMDZkY0tJRVNQUW9rVUwvUEhISDdDenN3UG5ITC85OWh2cTFLa0RSMGRIdEdyVnl1Uzh6dEtBTVZZWndEZ0E0eXBVcUpDc1VDakNPT2U3bnp4NWN2ekJnd2RwSm82dkJDRFBDcWQ1U1VoSWdDaUtPSDc4ZUo3RHpYT3pzTERBMnJWclVhNWN1ZGNlS3dnQ0dqUm9nQzFidG1EQ2hBbElTa3FTUmw5a1pHVGd4WXNYOFBMeWdsYXJ4YzJiTnd1VjZGaFpXVUV1bHlNek05T3lmdjM2MXJkdjN5NzR1RHBpaEhQK2hERlczZHgvZUpkUk9xMVdhNVkxVFNqUitRZm5ISHE5SHR1M2IwZTdkdTN5UFhTdFhyMTZBSUMvL3ZvTERSczJOTmxEa25QSVJQdjI3WTN1RnJWdTNSb1JFUkZHUFR6WlF4anUzTG1EMGFOSFM3OHdDMHNVUmN5Yk53OWp4b3lSeGdENytmbkJ3OFBEWkFVMlFncENwVktkVlNnVWlZd3hpNmlvS0ZvL2h4VEt6cDA3VWJGaVJXbVlsN3U3TzhxWEx5L3RUMDFOTmZvTWpZcUt3c3laTXpGcjFpeDA2TkFCaVltSjhQSHh3Wmd4WTlDd1lVTUFXWjkvVzdkdXhlM2J0NlhpTHNEL2JtQ3RXTEVDUU5iOHl0R2pSK1B3NGYrTnZHelhyaDFzYlcybDdZTDA2T3pac3djM2I5NUV2Mzc5VUtOR0RmajcrMlA2OU9sZ2pHSEFnQUdZT0hHaVZQZ21PODR5b0FKamJEUmpiSFNOR2pWZTFxaFJZNThvaW1IcDZlbEhyMTY5bXZMUE1mWUFZR2RuVjZBTFAzMzZGQlVxVk1oM2twTXQrejJXTThFMTVmMzMzNWVLQVQxNThzVGdobU51dVcrT0ZvU05qUTB5TXpOaGJXMWREZ0FsT2tWQXE5VTZXMWhZT0pvN2pySklGTVdrUzVjdXhadmp1Y3Q4b3BPWm1Za3hZOFpBbzlHZ1g3OStxRisvUHFaTm13Yk91ZEVFVnM0NWhnd1pnbnIxNmlFb0tFaHFUMDFOeGZMbHkvSHBwNS9tK1R4ZVhsNzQxNy8rVmVDN1V3QVFIUjBORnhjWG81NlhuQitpK1JtUEhCd2NEQnNiRzR3WU1VSnE4L2IyaHJlM04rclZxMWZhaGt1UTRxZGpqRzNqbkRzQTBKbzdHUEp1YXRPbURmejkvYUZXcTZWNURqbVREbE1sOUJVS0JXYlBubzJGQ3hkaXk1WXRHRHQyTEI0OGVJRGc0R0NzWHIwYU9wME9NcGtNZ2lBZ0ppWUdycTZ1MkxObkR3NGZQb3lrcENTRDlYMXUzYm9GUjhmLy9TMmswK21nMCtrTWlyMWtaR1Rnczg4K2s3YTFXcTNCZGs1TGxpeUJScVBCaUJFak1IUG1UQWlDZ0tTa0pNVEh4NE14aG4vLys5L1E2WFNJajQvSHc0Y1AwYkZqUndRRUJPVDc1NlZVS3ZYSXFueW9aNHpwT2VmaVA5OXpiK2RzRjNQdkI2RG5uT3NCU01jRHlIME5qb0pYVW56ZDJMTnlBSVlKZ2pDc1hMbHlHb1ZDY2VDZkhtRjdBSzljTjg2VTFOUlVKQ2NubTN5ZjVMUjkrM2JVcTFjUEN4Y3V4QjkvL0lIVTFGUkVSa1pLUTdjM2Jkb0VsVXFGVmF0VzVYbU41OCtmWSt6WXNRV0tMNzlzYkd5UWxKU0VjbG5kVE0vZXlwT1VNWmN1WFhvTWdGWktMMlBLZktJamw4dXhkT2xTZ3pMTFlXRmhTRTVPeHM4Ly93eWxVb2t1WGJwZzBhSkZHRFpzR0hyMDZDRU5weEJGRVVlUEhzWHExYXZSdW5WckRCdzRFQUNrWHAyMHREVFkydG9pSVNFQmx5NWRNcmdyV1JCcXRScXVycTVHN1huZFNVcE1USVNucHljaUlpS2t4T3JJa1NNSUR3L0hsaTFicElRcE16TVR0V3JWd3NpUkkrSG41NGZRME5COFQrQWt4QlRPK1Y3T2VjR3plVUwrMGJCaFE0U0VoR1NYMTgyM2R1M2FZYytlUGJDd3NNQjMzMzJIaWhVcndzN09EcmEydHJDMnRwYU8yN3QzTCtMaTRqQmp4Z3o0K2ZtaGJkdTJCdGY1ODg4L0RRb0N2SHo1RXJhMnRnWTNtcXlzckxCejUwNkVoWVhoMTE5L3hkR2pSN0Z4NDBZY08zWU15NWN2UjZOR2phU2VBVnRiV3l4Y3VCQURCdzVFdlhyMWNPREFBUVFIQjZOT25UcGdqRUdqMGFCbno1Nm9YcjA2MHRMUzRPTGlVdEFmbVFBQWpESFpQOTlSbU8vNWVXeHF4RUpSNHB3TC93eHhxL0hQNHdKZm8xMjdkcTlkbU5iZDNWM3FLWm81Y3lhbVQ1OXU4RDdJek16RTl1M2I4ZjMzMzROempvTUhEOExUMDlNc0pjQkZVWHk3UDNSQ1Nya3luK2dBTUVoeVVsSlNzR0hEQnB3NmRRcWZmdm9wT25ic0NDQnIrTm5xMWF1eGV2VnFqQjA3Rm01dWJoZzFhaFNxVnEwS0h4OGZkT3ZXVGJxR0lBam8yclVyK3ZUcEF4c2JHMmcwR2d3Wk1nUnl1VHpQdTB5bXVyaTdkZXVHZWZQbTRjeVpNMWk4ZUxIQnZweGxTaE1TRW1CcGFZbW5UNTlDRUFTY1AzOGU3ZHExazVLY3ExZXZZdnIwNlpETDVmamtrMC9BT1lkY0xvZU5qUTNLbFNzSEt5c3JWS3BVQ2Y3Ky9nZ09EallvY2tCTVV5cVZSd0dZbmhoVnhqSEdwR3FDeE1nbHhwZ3lNaktTZXJ4ZXdkYldGbmZ1M0VITGxnV3JybnY2OUdtNHU3dWpaY3VXNk5HakJ3NGZQb3h1M2JwSlBVSWVIaDZ2TExaeTdkbzEvUEhISHdhRkMxNjhlR0UwZk9ybm4zL0c1TW1Ua1ppWWlCOS8vQkVWS2xTQXI2OHYyclp0aTJuVHBxRlRwMDdZdEdrVEFPREFnUVBTK210ZmZQRUZCZzhlakY5L3phckd2bVBIRHR5OWV4ZnQyN2RIUUVBQUxDMHRDNXpvcUZRcUFZRGc1T1FrUzBwS2tsV3VYRmxJUzB1VDJkall5TFJhclNDWHkyV1dscFl5blU0bjZIUTZtVXdtazRtaUtNaGtNcG1GaFlYVXB0ZnJaVEtaVE1qK0xvcWlqREVtRTBWUkpnaUNJSXFpVENhVEZYaENKK2ZjbXpGbWVnSlRsblFBSndDY0FyQlhwVkw5RFFBS2hXSW1BSWZrNU9RaXZRR1htWm1Kek16TVZ3NkoyN3QzTDVvMGFRSm41NnlpWjhlUEg4ZWRPM2N3WWNJRWcrTXFWYXFFNE9EZ1BLL3pKa1BYc3N0ZHYzejU4bVdoTDBJSW9VUW5OMEVRMExScFUzenp6VGNHZi9BN09EaGd3WUlGaUl5TVJOV3FWVkczYmwxczNyelpZR3gxVHFZVzlBVHd5bW91cGlRbUpxSml4WXBHSlRaejNsMWN2SGd4VkNvVkdHUDQ5Tk5QY2U3Y09mVHMyVlBhMzZ4Wk0yellzQUdPam82d3Q3YzNPWFpabzlGZytmTGxlUG55WllHSENwUlJsT1NRd21pcDFXb2RBTnd6ZHlBbDJjT0hEN0Y4K1hMMDZkTUhBQXh1Sk9YbDVjdVhtRDU5T280ZVBRcU5SaU45UnVhMWhrNXVjWEZ4bUR4NU1zYU1HWVBhdFdzakxTME4xdGJXT0hueUpHclZxZ1VnSytsWnZYbzFqaDgvamxHalJtSGx5cFVHUGZYdDI3ZkhuVHQzWUd0ckMyOXZielJ2M2h3REJ3NkV0N2MzR2pSb2dBWU5HcUJPblRyUzhXNXVidGk2ZFN2dTNyMExXMXRiK1BuNUlTRWhBVldyVnMzM3p3cFpROG4wc2JHeGVnQzRkNjlrdmJVVUNvVlJmWERPK1V2RzJKK2lLTzdXYXJXN1kyTmpqUlkwWW95OUFPQ1FrcEtTNzBUbmRjUFZnS3hoNUxhMnRua1d1a2hPVHNiR2pSdWxJV3RhclJaZmZmVVZ2THk4MEw1OWU0UGVQbE56ZVl0Szl2czJNelBUZUxFblFraStVYUtUUzdseTVReVNoTnh5ZnNqbGxlUVVwY3FWSzJQbnp2OFZzREtWS1AzclgvOTY3WFZlZDVmUTJ0b2FNMmJNZU9VeHhOanJoa2dRa3ExejU4NUlTa29DZ0V4engxTFNuVDU5R201dWJ0SzhtSnh6ZFBKeThlSkZPRHM3dzliV0ZwR1JrVktoR0ZNMmJkcUVuajE3U2tQYXJseTVBbTl2YjNoNWVXSDA2TkY0K2ZJbFB2amdBd0JaY3lXeTUyUldxRkFCVFpzMnhhUkprNlQxZVV4VnJmVDI5c2JRb1VNUkZSVWxyZEh6NU1rVHFGUXF4TVRFb0cvZnZnQ3kxdDk1OU9nUkZBb0Y1c3laQTdWYWpiVnIxK0wvL3UvL0N2RFRlbWNrQXpqQ09kLzE5T25UL2ZmdTNYdGRCdm9jTUYwRUtDLzV1WkY0K2ZKbEhEaHdJTS85cTFhdHd2UG56K0hyNndzQXNMUzBoSjJkSFpvMmJZcTVjK2RpKy9idFVtR0trSkFRZlBQTk55YmZuNTA2ZFhwbGI4K3JaR1ptSWlNakF3QjBWSEdOa0RkRGlRNGhoSkFTSlNJaVFycmg1T1BqSTdWenpxSFQ2V0JwYVluNCtIaURKT092di82Q2g0Y0hPT2NJRFEwMWVjTktGRVZ3em5IczJERzBiTmtTaXhjdlJzdVdMYkZod3dZRUJRV2hRNGNPQUxKdWVKMDVjd1laR1Jrb1Y2NGNaREtaVklyLzg4OC9oMTZ2eDRJRkMvRFJSeC9sK1JyS2xTdUg5OTkvSHovOTlCUEN3OE5oWldVRmhVS0J6cDA3NHovLytRODJiZG9FblU2SGNlUEdZZGV1WFhqNDhDRXVYNzZNNXMyYkY5V1BzYVE0SzRyaUoxcXQ5cmZZMk5oOEovbWlLRjRXQktIOWxTdFgzbWdSMVpTVUZGaGFXc0xhMmhvNm5RNEhEeDVFNDhhTnBmMDZuUTQvL2ZRVEtsZXVqTkRRVUl3Y09SSVRKMDZFbloyZDBaeWtpeGN2d3RyYVdscUhoWE9PdExRMGsrdXlwS1dsWWM2Y09RQ0F6ei8vdkVDVlRXL2V2Sm45TUs1QUw1WVFZb1FTSFVJSUlTWEc0OGVQRVIwZGplKy8veDRBTUhUb1VHbGZlbm82UHZqZ0EyUVYvektjQTNIaXhBbk1uVHNYdnI2K3FGbXpwc25WN1YxZFhkRzFhMWZVcWxVTFVWRlI2TisvUDRZTkc0YWRPM2RpelpvMUNBZ0lnQ0FJMHBjb2l0TGQ5UTRkT21ERmloV0lqNC9IekprellXRmhnZG16WjcvMjlYVHAwZ1VEQmd4QTllclZBUUFUSmt4QWFtb3FoZzhmanE1ZHU0SXhCa3RMU3d3Wk1nU2lLRXFMblpZV2FyVjZkMkhPRXdRaEVvRFgzMy8vL1ViUHYyelpNb1NIaHdQSW1qOVl0MjVkTEZ5NFVOcWZuWENHaDRkai9mcjFHRDkrUEpLVGsyRmhZU0V0QUM0SUFqSXlNcENlbmc0WEZ4ZHMyN1lOQ1FrSkNBNE9SdWZPblUxV1h1dlVxUk8yYmR0V3FKaXZYTG1TL1RDNlVCY2doRWdvMFNrQ0NRa0pxRnk1Y3I0WDN0Um9ORWhJU01DREJ3L3c0TUVEZlB6eHh3WlZnWEo2L1BneDR1TGlwT0VQK2ZIeTVVc01IRGp3bGZYOUNTR2tKSEp3Y0VCNGVEaXFWS2xpdE0vVzFoYkhqaDJES0lwU1FSVWdheDVGWUdBZ1hGeGM0T3ZyYXpCc0xlZG41OXExYTZYSE9wMU9tb2M1ZVBCZ0RCNDhHTUQvZW4zMGVqMFlZMUpaNm13MWF0VEF3SUVEMGF0WEw2TXFYSUlnWVBMa3lRWnRUWm8wTWRoZXVuU3BRYWxxQUJnK2ZEajY5T21Eek14TXFuejVQemVBclBsYWIyTDI3Tm1ZUFhzMlJGRUVZOHlvbDJiRWlCSFN2RlVmSHgrcEIxR3YxMHRmUU5hL0xXTU1GaFlXME92MVdMbHlKWnljblBJc0s1NXpZZHFDdW5yMUtnQ0FjMTZ3MG9PRUVDT1U2T1JUbXpadFVLMWFOYng4K1JLOWUvZUduNThmZ0t3NUdoTW1UTUNzV2JQUXUzZHY2ZmljazJjek16T3hZOGNPakJvMUNxbXBxY2pJeUVDOWV2VncvLzU5ZE92V0RRcUZJcy94NUk4ZlA4YjA2ZE94ZmZ0MmFVTHM2NGlpaUNkUG5yekJxeVZsM1lzWEw0d1dzQzNOTkJxTjBjMkdLMWV1NEwzM1hyY0VDSGtiYXRTb2tlYytVOVd5TEMwdHBlRk51VDlMOHlvTWsxZDF5ZXlrSnE5U3dwYVdsdEljbTl3WVkvamlpeTlNQi82UDNFbE9OaW9DWXlnek0vTzZYQzVIZkh6UnJER1kxNDNJdkJZV2xjbGtyeXduUFgvKy9GYytYM2FQWkdGUW9rTkkwU2x3cWNpeXFseTVjb2lJaUVDWExsMmtPM1F2WHJ4QVVGQVFmdjc1WndRSEJ5Tm5GL3ZodzRkeCtQQmg3TjY5RzdWcjEwYjE2dFhCR01QSmt5ZFJ0V3BWaElXRndkN2VIdlBtelh2bHBGbG5aMmNNR0RBQWNYRUZINnJidVhObm82L3Z2dnV1NEMrZWxFcWJObTNDdVhQbnBPMnpaODlLNzdNdVhicmtlZDRmZi96eDFtTURzaGIrdTMzN2RzNWhISytVa0pCUXFFbmNEeDQ4UUs5ZXZhUTd0OW04dkx3S2ZDMUNTTkc0ZE9uU0RRQzNFeE1UQy9YNzcxMmwxV3B4N2RvMWNNNUZqVWFUT0orNlFBQUFJQUJKUkVGVWR5MTBRa2krVUk5T0FaMDdkdzdqeDQ5SFNrb0tKazJhaEw1OSs4TEZ4UVh6NXMzRHQ5OStpOERBUUlPaEVoczJiRUQvL3YybHUwazV1ODJ6aDBqa2JNdXJQR2JPeW12WnN0Zlp5Y3VmZi81WjROZEgzcTVuejU0aE9EZ1lKMCtleExObnoxQ2xTaFYwNmRJRlgzMzFsVlNtOWxVVGI3T3J2RDErL0JnLy92Z2p6cDQ5aTZTa0pOamEybUxJa0NINCt1dXZFUk1UZzFHalJ1SGt5Wk5TZFNBQVV2dlpzMmNobDh2UnVIRmp6Smd4QTZHaG9YQndjRUJvYUNpKy92cnIxNzZHZWZQbW9YdjM3b2lKaWNGWFgzMWx0Q0NqVnF2RnMyZlBjT0hDQlhUcTFNbm9mSzFXQzYxV2F4QmJ0blhyMWlFa0pBVG56NTlIY25JeVdyUm9nU1pObWlBd01CQmR1blF4V25RM05UVlZXcVBFenM0T0J3OGVoTFcxTldyWHJvMVpzMmFaakQ4OVBkMmdXdDdKa3lmUnNXTkhyRnExQ3NlUEh6ZUlNL2M4ai8zNzk3LzI1MFB5OWlhVHlrblp3em5mekJqNzd1REJnNWcwYVpLNXd5a1c1OCtmUjNwNk9oaGo1NjVjdWZMTTNQRVE4cTZqUktjQTd0eTVBM3Q3ZTJnMEduenp6VGVvWDcrK05FekIxZFVWUVVGQm1ESmxDanc4UE9Edjd3OWJXMXZzMmJNSFI0NGNNWGs5R3hzYnBLU2tvRUtGQ2xMYjJiTm5rWjZlam52MzdobU43UWF5L3ZnNmN1UUl1blRwSW5XNWF6UWFhYjJKbkhLdlBSRWVIcDduWENEeTlqMTkraFFqUjQ2RWk0c0wxcTFiaDVvMWF5SStQaDQvL3ZnanZMMjlzWEhqUnRqWTJFaC9oT2RPVExMcGREcDRlM3ZqbzQ4K3dvNGRPMUN4WWtYRXg4Zmp3WU1IQllySHc4TUQ3dTd1MkxwMUt5Wk5tb1NMRnkvQ3o4OVBTcnh6RHNXY09IRWl1bmZ2Ym5CK3ExYXQ0T2ZuaHhNblRtRFpzbVhTZWZQbno1ZmlQWEhpaE5IekJnUUVvRW1USm5uMm1BUUZCWUV4Qmc4UEQyemV2RmxxejhqSWtKS2FiRGx2REZoWldXSFdyRm00ZmZzMlB2endRNXc2ZFFxOWUvYzJLaVhyNXVabXNQM2JiNzloNnRTcGFOV3FsVlJTTnZ2YWxOZ1VEYzc1T2NaWTI5Y2ZTUXJva3JrRGVKc1lZeEVBdmp0MTZsU1pTWFJ5Zk9ic05XY2NoSlFXbE9nVVFFeE1EQm8zYm94RGh3N0IyZGtacDA2ZGdxZW5KNTQ4ZVNKVjFPblJvd2YwZXIyVVVPaDBPbWcwR21tVjQ1d3FWcXlJWjgrZUdTUTZBQkFkSFkyNWMrY2lQRHpjYUl6d3laTW44Y01QUHhnTUxSSkZFWW1KaWE5YzA2VjE2OVlRUmJIUXI1Mjh1V1hMbHFGQmd3Wll0R2lSbEJRMGJOZ1FTNWN1eGZEaHc3Rng0MGFqbGJkTnVYSGpCdTdmdjQrUkkwZWljdVhLQUNBdFJsaFFBUUVCc0xhMnh1blRwOUduVHg5TW16WU5RTmI3SlhlQ2tGM2hTcVBSd05QVEUwdVdMRUgvL3YxeDRjSUZ6Smt6QjFPbVRNR3FWYXZ3Nk5FakxGKytYRHB2d0FERFJkSHYzcjJMUzVjdVNaV1FzbGxZV0dEbnpwMUdrNFh6cTNYcjFvaU1qRFRvTmZobkxZbzhYYnQyRFhmdjNrV3JWcTJNWXRWcXRkSjIrZkxsRFpJdVVqQnF0YnJ3TTdPTGtVS2hDR0dNamVDYzkxT3IxYithTzU2eWpqRVdLWXJpNDVzM2J6ckV4Y1VabElVdWpUUWFEYzZjT1FQT3VRaGdoN25qSWFRMG9FU25BTHAzNzQ1Tm16WmgyTEJoYU5xMHFkVHU3dTV1c3NKWlhGd2NkRG9kUHZua0UvenJYLzh5K2dQT3djRUJEeDQ4TVBvRHRWMjdkckN4c2NHUkkwZlFvMGNQZzMwSER4NUU3OTY5ODV4QVNVb21qVWFEUC8vOEU2dFdyVEo2SHdpQ2dFOCsrUVJidG16SlY2TGo2T2dJYTJ0cnJGcTFDbjUrZmlhSGdPVlg5cmtuVDU1RXIxNjlYbmxzOW52Y3c4UEQ0UDArZGVwVWVIdDdvMnZYcnFoVHB3NSsvdmxuZy9kbmZIdzh6cDgvRHlDcmwvSENoUXZTdm03ZHVrbUw3V1gzdEl3YU5RcVBIeitXRXFxY3o1MGZBd1lNa09iYnZIanhRaHArSnBQSnNHZlBIb05qLy8zdmZ4djhleng3OXN4a0w1U3BJWGlFa0xjck1qSlNxMVFxRndCWUhSd2MvRVlUL044RnUzZnZSbHBhR2hoallTcVY2bzY1NHlHa05LQkVwd0RrY2prKysrd3o3TnUzRDhlT0haUGFNek16RGRaeitQampqM0hpeEFra0ppWkNFQVJzMmJJRjl2YjJSbFYrNnRhdGkrdlhyNXNzSFQxdzRFQnMyN2JOSU5GNSt2UXBUcDA2aGJDd01KUHg1UjZxUmtxTysvZnZRNmZUR1NUSU9UVm8wQUFQSGp5UUZpVjhsUW9WS21ESmtpWDQ3cnZ2Y09yVUtRd2RPaFNEQnc4dVVNS3pZY01HYk42OEdabVptZGkzYng5T256Nk5NMmZPR0J5VGMrZ2FBS01lbnRPblQyUEhqaDI0ZHUwYVB2endRMHlkT2hWLy92a25oZ3daZ3FwVnEyTEVpQkVHL3kveWE5T21UWWlNak1UWXNXTUxWU0k5UFQxZE9xOWJ0MjdTVUpEY3NjVEV4T0QyN2RzR2JXbHBhWG1XaXlXRUZEL08rUjdHMlBKVHAwNVpKQ1Frb0dyVnF1WU82YTNRNlhUU3VqczZuZTVITTRkRFNLbEJpVTRCVmFsU0JWRlJVWWlJaU1EZHUzZFJ0MjVkcVVjbk9UbFpHb2JtNHVLQ0RoMDZvRk9uVHFoWnN5YnUzYnVIU3BVcVNkZUppNHREMDZaTmNlalFJWlBQMDdOblQ2eGN1UkpYcjE1RnMyYk5BQUM3ZHUyQ3U3czc2dFNwWTNBc1l3emx5NWVYN295YjBxbFRwMElQQ1NKdlRxZlRBVUNlL3diWjZ6dmtkeTBtRHc4UDdOKy9IMXUzYnNYbXpac1JGaGFHRlN0VzVKbEk1VFptekJpTUdUTUc3dTd1Y0hCd3dNR0RCd0ZrVlZzTER3K0hyYTB0M056Y3BKNFlBRWhPVHNhZE8zZWcwK213ZVBGaUtCUUtlSGw1d2RuWkdUS1pEQjRlSGpoMTZoVDgvZjBSRnhlSG1qVnJHajF2VWxKU3ZoS0o4UEJ3TU1iZzYrc0xYMTlmMUsxYkZ4cU54cWc0Z0ZhcnpkZnJOZVhPblR1WU9uV3FORndQeU9yaE1sWDRnM3AwQ0RFUHRWcjlRS0ZRQkdWa1pNeGFzbVFKZnZqaEIzT0g5RlpzM2JvMWU4MmdZOUhSMFNmTkhROGhwUVVsT2dYZzQrT0RLMWV1d01mSEIyZk9uTUhPblR1eFlzVUtBRm56Wkx5OHZPRGw1WVhldlh2and3OC9ORGozMHFWTEJuK0U3dDI3RjIzYnRzV0ZDeGVRa1pFQkt5c3JnK01yVnF5SWpoMDc0cmZmZmtPelpzMlFucDZPc0xBd0xGMjYxQ2l1NTgrZlkrclVxUUN5aHVKMDc5NGR0V3JWd3FwVnF6QnExQ2hZVzF1alo4K2VSdVZ6U2ZHcFdiTW1CRUZBWEZ3YzJyUnBZN1QvMXExYnFGKy9mb0d1YVdkbmg2Ky8vaHBEaHc3RjlPblRFUkFRZ0xDd01HbllXRVpHaGtFdlQyWm1KbVF5V1o3REh2VjZQVEl5TW93S1ZvaWlpUC8rOTcrWU8zY3VuSjJkd1JqRDBLRkRjZm55WldrOUtTQnJlRjdPWGtWVGlYZkZpaFVORWdsVHZaQUpDUW00Zi84K3JLMnQwYU5IRDNoN2UyUERoZzNvM3IwN0ZpMWFaSENzdjcrL3lkZVNQYmZteFlzWDB1UGNOd2g2OWVwbGxIaFNqdzRoSlk4Z0NDczU1OS8rNXovL3NiMTI3VnErYitpOEs1S1RrN0ZseXhZQWdFNm5tMnJtY0FncFZTalJLWUNKRXlmQzJ0b2ExYXBWdzlDaFF3MFdvaE1FQWZQbXpjUDQ4ZU5SdTNadHVMcTZHcHdiSGg2T0lVT0dBQUE0NTlCb05MaDI3UnFjbkp3UUVSR0IvdjM3R3ozZmpCa3pwRVViZCt6WWdZWU5HMEtwVkJvZHQzVHBVbW1TWmtKQ0F2YnQyNGNKRXlhQWM0N2ZmdnNOZ3djUHh0T25UeEVZR0dnd1Nad1VIenM3TzdpN3V5TTBOTlFvMGRIcjlkaTllM2VoaG5rQldVUFp2THk4TUc3Y09JaWlpRHAxNmtBUUJNVEV4T0NERHo2UWp2djc3Ny9ScUZHalBLOXo3dHc1Tkd2V3pLaFhLU2twQ2ZQbno1ZDZIejA4UEZDdlhqM1VxMWNQSDMvOHNYU2NoNGZISzNzVnM2LzF1a1RpcDU5K1FyOSsvWEQ1OG1WOC9QSEhxRlNwRWh3ZEhiRmd3UUtjUDM4ZWJtNXVFRVVSMTY5Zk43a1k1SklsUytEczdBd2dLNUhhczJjUERoMDZoQmN2WGhnY1o2cDNqWHAwQ0NsNUlpTWpFNVJLNVdTZFRoZnM3KytQWGJ0MjVibmc2N3RvenB3NVNFeE1CT2Q4WTNSMHRNcmM4UkJTbXBTZVQ0cGlrRjN1ZWNHQ0JkSVFzdVRrWkdtL2s1TVRBZ01Ec1dyVkt2ejQ0NDlJUzB1RFhDN0g2ZE9uOGV6Wk0zVG8wQUh4OGZGNCt2UXA0dVBqRVI4Zmo5R2pSMlBPbkRuNDhNTVBFUmNYQng4Zm4xZkdrSHVkblZtelp1SDY5ZXZTbmU2dVhidGk5dXpabURCaEFycDI3WXExYTlkaThPREJtREpsQ2dZTUdJRHQyN2RqOE9EQlJmeVRJZmt4YmRvMGpCbzFDblBuenNXWFgzNEpCd2NIM0xwMUM2dFhyNFpjTHNld1ljUHlkWjNyMTYvaitQSGo2TkdqQjJyVnFvVVhMMTVJUFlTQ0lNRFcxaGJkdTNmSER6LzhBQ3NySzlTdlh4K3hzYkhZdUhGam51K3ZCdzhlSUNnb3lHQkJXVXRMU3lRbkorUDY5ZXRHdlNGQTFvSzBPYVducHh1MHVicTZZdG15WlFiSDVLZEhoM01PVDA5UEJBVUZBY2dxemdFQWl4WXR3ck5ueitEbTVvWVhMMTdBMTljWFM1Y3VSWXNXTGFSekR4OCtqRDE3OWtpVkRsKzhlSUZ1M2JwQkVBU0lvb2lQUHZvb3o1OHJRRDA2aEpSVUtwVnFvMUtwSEhMMzd0MlA1cytmajdsejU1bzdwQ0t4ZS9kdW5EaHhBcHp6ZTV6ektlYU9oNURTaGhLZFF2amlpeTlRclZvMXJGNjlHbnYzN2pVb0dOQzFhMWQ0ZUhoZy9QanhlUGJzR1FZUEhveS8vLzRiOCtiTmd5QUlxRkdqQnZ6OS9URnc0RUQ4L3Z2dmFOKytQVHc5UGNFWVE1czJiWEQyN05rQ3hmTHc0VU1FQlFWSnc0MWNYRnl3YXRVcUFFQ0xGaTJrb1c2T2pvNEdQVCtrK05XcFV3ZWJOMi9HVHovOWhKRWpSeUlsSlFVT0RnN28wYU1IUm84ZW5lOUtlaFVxVkVCa1pDUkNRME9SbXBxS0tsV3FvR1BIamdiRHVHYk5tb1hseTVkajVzeVpTRWxKUWMyYU5mSFZWMTlKdzdqUzA5T3haY3NXaUtLSTA2ZFBZLy8rL2ZEejh6TW96VHhxMUNpTUdqVUtjcmtjRXlkT05Jb2o5NEswSGg0ZVJiSkk3Y3laTTQxNmxaWXZYNDY0dURpc1c3Y09BRkM1Y21YTW5Ea1QwNlpOUTJob0tDcFdyQWdnNjMzK3dRY2ZvSHIxNm5Cd2NFRFZxbFZSc1dKRjJOalk0RC8vK1kvQmdxQ212SzVISnpFeEVaNmVub2lJaUpCS2V4TkNpb1ZlcDlPTmtNbGtsdzhjT0ZDK1ZhdFdHRGh3b0xsamVpTnF0UnBMbHk0RjU1d3p4b2FxMWVvWHJ6K0xFRklRbE9qa1UyaG9xUFM0WHIxNkFMTHUwT2VjeUp6TjJ0b2FHemR1TkhrZFMwdEw2WTV4ejU0OUFlQ05Ga0p6ZEhTRW82T2p0QzBJZ2pUWGd6RUdHeHNiYVorcDZtNmtlTldxVlF2ejU4L1AxN0d0V3JVeXVUYVNnNE1EZnZycHAxZWVhMk5qZzRDQUFBUUVCSmpjdjMvL2Z0eStmUnU3ZCsvRyt2WHJFUjBkamZQbnowTW1rMGxEdXZSNlBmUjZQWFE2SGViTm15ZU5JYmUwdE14WC9ObEVVWlFTTEoxT1o3QldUZTV0QUVaSlRraElDTlJxTmRhdVhXc3dsKzM5OTk5SGh3NGRzSFhyVm93ZlB4NEEwTEpsUzdSczJkSW9odFRVVkxSdDJ4WlBuand4K0QrUjdaZGZma0ZZV0JqUzB0S01DaDRBa05ySGp4K1BkdTNhVVpKRGlCbEVSMGZmVXlnVXZRRWMvZUdISDJRMWE5WkVodzRkekIxV29jVEh4K1BiYjc5RlptWW1BRXhXcVZSVWdJQ1F0NEFTblh5cVZhdVd1VU1ncE1oOCt1bW4rUHp6ejhFWWs0YUE2UFY2WkdabVFoUkZjTTRoQ0lMMEpaUEpNR1RJRUR4NThnU2ZmUEtKeVd0bXp5ZkxMVGc0MktDbktDOFhMMTQwMkI0K2ZEaUFyRkxyQXdZTVFQbnk1WTNPbVRwMXFwUjR2YXBpM2ViTm0vSExMNy9BMnRvYW8wZVBOdGdYRUJDQXJsMjc0b3N2dm5odGpQUG56NWR1VUJTV0tJb01nQUJBYU4yNk5VdEtTaEowT2gyclVxV0tvTlZxV1VaR2hxRFZhb1VLRlNvd3JWWXI2UFY2Wm1OakkrajFlcWJYNndWcmEydW0wK2tFemptenRMUVVSRkZrZXIzZVlGc1VSVUVVUmNIUzBsTGFaMkZoSVhET21Vd21FempuVEJSRkFZRHpHNzBZUW9xWldxMCtvVkFvUHRmcGRHRlRwMDdGOTk5L0R3OFBEM09IVlNBM2J0ekF1SEhqa0p5Y0RNNzVFclZhdmNyY01SRlNXcjN6OVlhVlNpVUhZUExPTnlsKzJYL1FxbFFxczcyM0ZBckZZY1pZVjg1NU43VmFmZVJ0UEFlOTcwaEJkZTdjR1VsSlNlWU93eVRHMklUSXlNaTE1bzdEM0JRS1JRaGpiQVRudko5YXJmN1YzUEdRdkNrVWluR01zYlVXRmhhWU0yZE9vWXU1RkxlWW1CajQrUGdnSlNVRm5QT2YxV3IxZUFDaXVlTXlGNFZDY1l3eDlpR0FQaXFWNnNEcmppZWtvS2hIaHhCQ2loZEgxaDgySElENHovaDhrWFBPQVlpTU1hazkxN2JCUHNhWUNJQnp6a1VBQnRzbWpzdnpITTY1UGprNWVaY1pmZzZFRkpwYXJWNm5WQ29UdFZwdDZLeFpzNFRvNkdoTW5Ub1ZNcG5NM0tIbGFkdTJiVmk1Y2lXMFdpMFlZMHRVS3RVTVpIME9FRUxla2xLVDZPUm5hQXdocFlGZXJ5K1dYK1lwS1Nrb1Y2NWN2aGN4TFdseUx1Q2IwNU1uVDFDOWVuVXpSSlJGcDlQVmlJNk9mbUsyQUFncEpWUXExUTRYRjVjbk1wbHMxODZkTzZ0Y3VIQUJpeFl0a2lxa2xoUUpDUWxZdkhoeGRqR1VUQURmUmtaR3JqRnZWSVNVRGUvbVh6QTVjTTdQbVRzR1l1U1N1UU1vemRxMmJZdkhqeDhYNnR5RWhBU0lZdjVHU1h6NDRZZDQ5T2hSb1o3blZWSlRVM0g3OW0xY3VYS2x5SytkVTU4K2ZVeTI5Ky9mSHpkdTNNQzMzMzZMcDArZnZ0VVlDQ0Z2MThXTEY0OXh6cHR6em8vZnZIa1R3NFlOdzZwVnE2RFJhTXdkR2tSUnhLNWR1OUMvZjM4Y1AzNGNuUE5yblBPMktwV0traHhDaXNrNzM2T2pWcXZibVR1R29wQTk1OE9jYzF0STZkQ21UUnRVcTFZTkwxKytSTy9ldmVIbjV3Y2dhejdSaEFrVE1HdldMUFR1M2Z1Tm5zUFVBcHBhclJaYXJSYTJ0clpHKzlhdFc0ZVFrQkNjUDM4ZXljbkphTkdpQlpvMGFZTEF3RUIwNmRMRnFOQkFhbW9xamg0OUNnQndjM1BMVjB6Mjl2YXZYYkFVQUdReUdSbzBhSUN1WGJzaUxDd000OGFOeTlmMUNTRWxrMXF0ZmdxZ3ExS3A5TkhwZFBORFFrTEs3OTY5RzE1ZVhoZzBhQkRLbFN0WHJQSG9kRHBFUkVSZy9mcjF1SC8vUGdEb0FmejQ5T25UR2ZmdTNVc3YxbUFJS2VQZStVU0hrTkxzNE1HRFdMQmdnVkY3Ly83OWpkcXkxMkFxVjY0Y0lpSWlNSGZ1WEdrSXg0c1hMeEFVRklTZmYvNFpnWUdCYU5pd29jRkNtMERXTCtmbno1K2pXclZxUnRkKy92dzVLbFdxSkcyZk9ISEM2SmlBZ0FBMGFkSUVYbDVlSmw5TFVGQVFHR1B3OFBEQTVzMmJwZmFNakF3cHFjbVdjMkZjVVJSeDlPaFJNTWFrOVhKeVVxdlZhTmFzbWNrRUM0RFJKT1gwOUhUMDZ0VkwyaTVYcmh4R2pCaGg4bHhDeUR0RHIxS3BWamc1T1cyMnNySmFtNXFhK3RucTFhdlp6ei8vakVHREJxRm56NTU0NzczMzNtb0E5Kzdkd3g5Ly9JSFEwRkE4Zi80Y0FNQTVQODRZRzY5U3FTNi8xU2NuaEpoRWlRNGhKVml2WHIwTS9pZ0hzdWFqN2R1M0R3NE9EcTg4OTl5NWN4Zy9manhTVWxJd2FkSWs5TzNiRnk0dUxwZzNieDYrL2ZaYkJBWUdHcXl0ZE9yVUtheGV2UnE3ZCs4MnVNN3QyN2N4ZXZSby9QcnJyd1k5TDduWHY3bDc5eTR1WGJxRThQQndnM1lMQ3d2czNMbFRXcCtuc0JZdlhneTVYSTdBd0VDcHBQU05HemN3YWRJa0xGKytQTTk1ZWhFUkVRYmIzYnAxdys3ZHUvTk1qQWdoNzY3WTJOaEVBSVBkM053QzlIcjl2SXlNakNGYnQyNFZ0bTdkaWthTkdxRkxseTVvMjdZdG5KMmQzM2l1SStjYzE2OWZ4NFVMRjNEczJER28xV3BrMVJBQk9PZUg5WHI5L09qb2FGb2ZoeEF6b2tTSGtGTG96cDA3c0xlM2gwYWp3VGZmZklQNjlldEw2OFM0dXJvaUtDZ0lVNlpNZ1llSEIvejkvV0ZyYTR0ZmYvMFZmZnYyTmJwVy9mcjEwYXBWSzJ6ZXZGbGFtQlBJV3ZEdS9QbnpBTEtTaHdzWExrajd1blhySmcwanl4NTZObXJVS0R4Ky9CZ2FqVWJxWmNtZGhMektuRGx6NE8vdmp3a1RKbURac21VUVJSSFRwazJEdDdlM1FaSXpkdXhZeE1mSDQrWExsL0QwOURSNkRtdHJhMmcwR2twMENDbkZ6cDgvZnhQQThMWnQyMDdLek16OGhqRTI5TWFORzAxdjNMaUI0T0JnV0ZoWXdNbkpDYzdPem1qY3VER3FWYXVHYXRXcXdkN2VIbFpXVnBETDVSQUVBUmtaR2NqSXlFQktTZ3FlUG4yS2hJUUUzTDU5RzlIUjBZaU9qa1phV2xyT3AzM0VPUS9UNi9VL1JrZEhYelhUU3llRTVFQ0pEaUdsVUV4TURCbzNib3hEaHc3QjJka1pwMDZkZ3FlbnAwSEZzUjQ5ZWtDdjE4UGEyaHFQSGozQzJiTm5NV3ZXTEpQWCsvTExMekZ1M0RnTUhqd1lsU3RYTGxSTW16WnRRbVJrSk1hT0hWdWdCQ2VidGJVMWxpMWJodG16WitQTEw3OUUrZkxsb1ZBb2pCYjZEQTRPQnBBMWp5Z2lJZ0s5ZS9lV2twcTB0RFRZMnRvaUpTVUZpWW1KOFBmM3g0NGRPMkJoUVIrRmhKUkc1ODZkZXdaZ0xvQzVyVnUzVnVyMStnR0NJSFRSNlhSdUZ5OWVsT1ZlcUxpZ09PZXhqTEVUblBNOWFyWDZPTExtNHhCQ1NnajY3VTVJQ2JWcjF5NnNYTG5TNUw0QkF3YVlIQXAyNnRRcEFFRDM3dDJ4YWRNbURCczJERTJiTnBYMnU3dTdtMHd5dG0vZmpnOCsrQ0RQSktaVnExWndjbkxDNXMyYk1YbnlaS1A5U1VsSitPeXp6MTc3bXNMRHc4RVlnNit2TDN4OWZWRzNibDFvTkJyMDY5ZlA0RGl0Vm12eWZKbE1oc0RBUUh6eXlTZTRkZXNXQWdNRFgvdWNBTEJ6NTA0QVFPL2V2VkdoUWdVOGUvWU1HelpzUUpzMmJTakpJYVNNaUl5TVZBRlFBWmdGd01MVjFiVXRnUGNGUVdnQm9DYm52QlpqckFvQUd3QzJ5S3BNbThZNVR3ZVF4Qmk3QitBQmdEaTlYbjlHcDlPZGlZMk5UVFhQcXlHRTVBZjloaWVraEJvMGFCQUdEUm9rYmQrNmRRc2pSb3hBYUdnb21qVnJCbEVVODF6alJpNlg0N1BQUHNPK2ZmdHc3Tmd4cVQwek05Tmdjbjdmdm4weGJOZ3c3TjY5Ryt2WHIzOWxQQ05HaklDL3Z6OUdqUm9GZTN0N2czMFZLMWFVa2drZ2EraGFiZ2tKQ2JoLy96NnNyYTNSbzBjUGVIdDdZOE9HRGVqZXZUc1dMVnBrY0t5L3Y3L0pHTkxTMHVEcjY0dEdqUnFoVTZkT0dEdDJMTmF1WFl0R2pScTlNdmFjU1ZqbHlwV3hidDA2WExwMENkOTk5OTByenlPRWxGcTZxS2lvTXdET21OcnA2dW82a3pGV1M2MVdqemUxbnhEeWJxQkVoNUIzZ0NpS21EZHZIc2FNR1lObXpab0JBUHo4L09EaDRXR3lBaHNBVktsU0JWRlJVWWlJaU1EZHUzZFJ0MjVkcVVjbjUyS2F5NWN2aDBLaGVHMUZvdmZmZngrT2pvNElEUTAxbUtzRDVLOUg1NmVmZmtLL2Z2MXcrZkpsZlB6eHg2aFVxUkljSFIyeFlNRUNuRDkvSG01dWJoQkZFZGV2WDhlU0pVdU16cjkvL3o2bVRac0dSMGRIQkFVRndkTFNFaFlXRnZEMjlzYmF0V3RmR1g5MkVqWm8wQ0RVcUZFRFI0OGV4WmRmZnZuYWdnNkVrTEtKTVRhQ01XWnQ3amdJSVcvbW5WOHdsSkN5SURnNEdEWTJOZ1psa0wyOXZiRnMyVEtvMVdxajQzMThmQkFVRklUMjdkdmp6Smt6V0xac21iUlBGRVY0ZVhuaHdJRURBTExtc2t5WU1DRmZjY3liTnc5RGh3NDFhcy91MGNuK01vVnpidENiMUs1ZE84aGtNZ1FGQldINzl1MEFzc3BnKy9yNjR1Ky8velk0OThhTkd4ZzJiQmlVU2lWKytPRUhxZXJhbENsVDBLMWJOL2o1K1VHbjAwbkg2M1E2YUxWYUJBWUdJaVFrUkdwZnQyNGQ1SEk1YXRhc2lURmp4dURxMWF1SWpJek0xMnNuaEpRTkNvV2lCV09zS1lDNnJxNnUrVnZJaXhCU0lsR1BEaUVsM0pFalJ4QWVIbzR0VzdaSVE5VXlNek5ScTFZdGpCdzVFbjUrZmdnTkRUVlkvMmJpeEltd3RyWkd0V3JWTUhUb1VJTWVFa0VRTUcvZVBJd2ZQeDYxYTllR1VxbVU5cjE4K1JMVzF0WjQrUEFoZ0t3aGNEazFiOTY4MEs5ajVzeVpSa1B0bGk5ZmpyaTRPS3hidHc1QTFyQ3ltVE5uWXRxMGFRZ05EWlhXelduVXFCR1dMbDJLTm0zYUdGMTMrdlRwdUhmdm5qVFhKaUFnQUpHUmtmRDA5RVREaGcyeGNlTkczTHg1RS9mdTNZTzF0VFZ1M3J3Sk96czc2UFY2UkVWRjRkcTFhM21XcGlhRWxEMk1NYW1tdnlBSXd3Q2NOMk00aEpBM1FJa09JU1hZMWF0WE1YMzZkTWpsY256eXlTZmduRU11bDhQR3hnYmx5cFdEbFpVVktsV3FCSDkvZjZsa0tnQnBvZEFGQ3hiQTNkMGRkZXJVUVhKeXNuUmRKeWNuQkFZR1l0V3FWZGk0Y2FQVXZtalJJdnorKys4QXNzcENWNmxTSmMvWVJGR1UxdExSNlhRRzYrcmszZ1pnbE9TRWhJUkFyVlpqN2RxMXNMS3lrdHJmZi85OWRPalFBVnUzYnNYNDhlTWhsOHVORnYzTXk1NDllekJnd0FCODk5MTNzTGEyeHExYnQzRDE2bFVNSERnUTllclZ3NUlsUzlDaFF3YzhldlFJYTlhc1FYcDZPaG8wYUpDdmE1UFNqekUyeE53eGtCSmhjSTdISDVzdENrTElHNk5FaDVBU3JGbXpadGl3WVFNY0hSMWhiMjl2MU1NQ0FCcU5Cc3VYTDhmTGx5K2xIcEJzWDN6eEJhcFZxNGJWcTFkajc5Njk2TkdqaDdTdmE5ZXU4UER3TURoKzVzeVo4UFgxaFV3bVE2VktsVjRaVzNCd2NMNTZRbktYYngwK2ZEZ0FZT0RBZ1Jnd1lJREJJcVRacGs2ZEtnMVBPM3YyN0d1Zkl5ZEhSMGZwY1lNR0RhUkU1dm56NTdoeDR3WldybHlKek14TVRKNDhHZkh4OFJnOWVuU0JyazlLTlVzQTBHcTFmNWs3RUdJZXJWcTFhZ2hBbWFPcG1ZdUxpOVBGaXhkanpSVVRJYVR3M215cGNsSmtsRW9sQndDVlNrWC9KbTlJb1ZBY1pveDE1WngzVTZ2VlI5N0djMlQvZTVYRStSMzM3OTlIclZxMXpCMEd5YVZ6NTg1SVNrcUNUcWR6aUk2T2ZtTHVlSWd4K2h3bVNxWHlHd0NyYzdaeHpvUFVhdlVNTTRWVXFpa1VpbU9Nc1E4QjlGR3BWQWZNSFE4cGZhZ1lBU0dsRENVNWhCQlNhSitiYU12ZjJGbENTSWxEaVE0aGhCQkN5anlGUWxFVGdFZnVkc2FZaTdPek0wM21JK1FkUklrT0lZUVFRc284em5uUHZQYkpaTExoeFJrTElhUm9VREVDUXQ0QWxTVW1oSkRTUVJDRXdhL1kzUmZBL09LS2hSQlNOS2hIaDVCQzRKeWZNM2NNNUoxMFU2L1h2ekIzRUlRUVEwNU9UcFVCZE1sclAyT3NUY3VXTFIyS01TUkNTQkdnSGgxQ0NrR3RWcmN6ZHd3bGtVS2hDR09NZmNvNUg2aFdxM2ViT3g1Q0NNa1BLeXVyMXhZY3NMUzBIQTdnWDhVUURpR2tpRkNpUXdnaGhKQXlUYVZTYlFXd05YdWJTbzBUVWpyUTBEVkNDQ0dFRUVKSXFVTTlPb1FRUXNva1YxZlhiZ0NxbVdnZkNnQ01NZjc0OGVQOUR4NDhTQ3YyNEFnaGhMd3hTblFJSVlTVVNZSWd0QVd3d0VUN1ZnRGduS2MrZVBCZ1c3RUhSZ2docEVqUTBEVkNDQ0Zsa2s2bld3RkFuOWQreHRqdDRvdUdFRUpJVWFORWh4QkNTSmtVSFIzOUVrQjhIcnM1Z0lCaURJY1FRa2dSbzBTSEVFSklXYlkvajNhZFNxVUtMOVpJQ0NHRUZDbEtkQWdoaEpSWldxMTJMa3dNWCtPY1B6WkRPSVFRUW9vUUpUcUVFRUxLckppWW1PY0E3dWR1NTV6N215RWNRZ2doUllnU0hVSUlJV1VhNS95M1hFM2FxS2lvVUxNRVF3Z2hwTWhRb2tNSUlhUk15OHpNbk1zNUYzTTBQVE5iTUlRUVFvb01KVHFFa0NMREdKT1pPd1pDQ2lvMk52WVJZK3g1OXJZb2lqUE1HUThoaEpDaVFZa09JYVFvOVRkM0FJUVUwdEhzQjFGUlVadk1HQWNoaEpBaVltSHVBTW9xcFZMcERXQ1JpZmFuMlk4NTU2dlZhdlc4WWcyTWtBSlFLQlFqQVBpWjJCV2tVQ2ptQWdEblBDUXFLdXFING8yTWtJSVJSZEdmTVRhSU1hWXpkeXlFRUVLS0JpVTZacUxUNmY1allXRlIxY1F1cVUwVVJWckRnWlJvT3AxT2JXbHA2WlM3blRIV09NZm1xV0lNaVpCQ2lZcUt1cTFVS2pXYzgwQnp4MElJSWFSbzBOQTFNNG1PanI3S09ZOTl4U0UzTDE2OHFDNjJnQWdwaEppWW1CZ0FjWG50NTV6ZlU2dlZaNHN4SkVJS2pYTitTcTFXTHpOM0hJUVFRb29HOWVpWTF4WUFpMDN0TUZIdWxKQ1NhaXVBMmFaMk1NYm9mVXhLRXNIRnhhV3d2QlVxQUFBZ0FFbEVRVlM1SUFqT0FKb0RhTVFZYXdUQWtYTmVIa0I1cFZLWkNTQ1ZjNTRLSUFGQUhPZjhKbVBzS29Eb2xKU1VtTGk0dUF6enZRUkNDQ0g1UlltT0dlbjErZ01XRmhZbUV4M0cyTmJpam9lUVFncEhIb21PWHEvZlhzeXhFR0xBMmRtNWdVd20rNGd4OWdubnZEdGpURzdxT01aWXprMTd4cGc5Z05vQVhIUHVxMUNoQWxjcWxhYzU1L3NZWTRkVktsVU1BUDQyWHdNaGhKRENvVVRIaktLam95OHBsY280QUkxejdZcFhxVlQvTlVkTWhCU1VTcVZTS1pYS3V3RHE1bXpubkQrK2VQSGljZk5FUmNxeSt2WHJXOXZiMjMvS0dCdkhHSHMvdTEwUUJEUnMyQkNOR3pkR28wYU5VS3RXTGRTcVZRdFZxMWFGcmEwdGJHeHNJQWdDMHRQVGtaNmVqc1RFUk55L2Z4OFBIanpBelpzM0VSY1hoN2k0T0phWm1lbkJHUE1BQUlWQ2NSM0FqNElnaEVaR1JpYVk3VVVUUWdneFFvbU9tWW1pdUVVUWhEbTVtaVBNRVFzaGhjUTU1MXNaWXdacmp6REdJa0IzdWtreGF0V3FWU1VMQzRzSmpMR1pBS3dCb0hyMTZtamJ0aTA2ZGVxRWpoMDd3dExTOHJYWHNiT3pnNTJkSGFwWHI0NzMzbnZQWUIvbkhCY3VYTUR4NDhkeDd0dzUzTHg1c3dtQWxaenpGUXFGNG1lZFR2ZERURXpNemJmeCtnZ2hoQlFNSlRwbUpvcGllTzVFaDNNZWFxWndDQ2tVeHRpdkFISXZzcmpESExHUXNxZCsvZnJXbFNwVm1nWmdKbVBNU2hBRWRPellFUU1HRElDSGgwZVJQaGRqREc1dWJuQnpjd01BeE1iR0lpd3NESC84OFFmVGFEUmZXMXBhZnExVUt0Y3p4Z0tvaDRjUVFzeUxxcTZaV1hSMHRCckEzUnhOajlScTlYL01GUThoaGFGU3FjNEJlSlNqNlpsS3BUcHNybmhJMmFGUUtMcFdybHo1Q21Oc25sd3V0K3JUcHc4T0hEaUFaY3VXRlhtU1k0cVRreE5tejU2Tnc0Y1BZOVNvVVNoZnZqd0FlSXVpZUZ1aFVJd0dJSHZyUVJCQ0NER0pFaDN6NDV6em5JVUhmZ2NOOXlIdkhsRVV4VzNaRzV6elF3RDBab3lIbEhLMWE5ZTJVU2dVcXhoamh3SFUrK0NERDNEZ3dBSE1tVE1IRGc0T3hSNlByYTB0Zkh4OGNPalFJUXdhTkFnV0ZoYmxHR01ibEVybFFXZG41K3JGSGhBaGhCQktkRW9DdlY2L1A4Y21WYWtpN3lSQkVQWm1QK2FjN3pSbkxLUjBVeWdVOWFwVnEzYVdNZVpUc1dKRkxGMjZGTXVYTDBmVnFxYldZQzVlMXRiV21ENTlPalp0Mm9TR0RSc0NRQThMQzR0THJxNnU3Ny91WEVJSUlVV0xFcDBTSURvNitqeUFod0FTYUxnUGVWZXBWS3F6QUo0QlNJcUtpcUwxYzhoYjBhcFZxMWFNc1JqR21JdFNxY1QrL2Z2eDBVY2ZtVHNzSXkxYXRNRDI3ZHZSdDI5Zk1NYXFDWUp3VXFGUWZHcnV1QWdocEN5aFJLZGtFUDhwUUhBSWdHanVZQWdwSkIyQTdaenp3d0MwNWc2R2xENUtwYks5aFlYRmVRQjJ3NGNQeC9yMTYyRm5aMmZ1c1BJa2s4a3dlL1pzQkFZR3d0TFNrakhHd3BSS3BaZTU0eUtFa0xLQ0VwMFNnakcybjRiN2tIY2Q1M3d2dlkvSjIrRGk0dUlFNEtRZ0NGWmZmLzAxZkgxOXpSMVN2dlhyMXc4TEZ5NkVsWlVWQUd4VUtCUUR6UjBUSVlTVUJlOThlV21sVW5rVVFHZHp4L0dtT00rcVA2QlVLczBjeVp2am5KOVRxOVh0ekIxSFVTa3Q3N0hpd2hnckZlL2o0bERhL3ErOExjN096clZsTXRrSkFCWmZmLzAxdnZ6eVMzT0hWR0JkdW5TQlhDN0h0R25Ub05WcXR6czdPMzhVSFIxOTB0eHhFVUpJYVZZYWVuUkt4UitnakRFd3hzd2RScEZnakxVMWR3eEZyRlM4eDBqSlV3ci9yeFM1MXExYjI4cGtza01BcXZUcTFldWRUSEt5ZGV6WUVaTW1UUUlBbVlXRnhRRW5KNmU2NW82SkVFSktzM2UrUnlkYlpHU2t1VU1nQUZxM2JtM3VFTjRhZW8rUm9sU2EvNjhVSlZFVUF4bGpMWm8zYjQ2NWMrZWFPNXczTm1USUVGeS9maDM3OSsrdklKZkwvdzJnTzZnVU95R0V2Qldsb1VlSEVFSklLYVJRS053Wlk5UExseStQRlN0V2xKcGU3NENBQU5Tdlh4K01zYzRLaFdLc3VlTWhoSkRTcXRUMDZCQkNDQ2s5bkp5YzVJeXhFQUNZT0hGaWlWZ2pwNmhZV0ZoZ3dZSUY4UEx5Z2xhclhlYnM3THc3T2pyNmlibmplaFdsVW5rWndIdm1qcU80S1pYS01yT0FOK2Y4dVY2dmY2K2t2eGNKS1FqcTBTR0VFRkxpeU9YeVBnQ2FORzNhRko5K1d2cVduMm5ldkRtNmQrOE9BTmFDSUV3eGR6ejVVT2FTbkxLR01WWkpFSVRHNW82RGtLSkVQVHFFRUVKS2xOcTFhOXN3eG40RThFNlZrUzZvU1pNbTRlalJvOUJvTkZNVUNzVmF0VnA5eDl3eHZRN05WU3lkaGc4ZmpzdVhMNE14OXRMY3NSQlNsS2hIaHhCQ1NJbFN2WHIxVGdCcXRHalJBbTNibHQ3Q2RGV3FWSUducHljQXlBQ01OSE00aEJCUzZsQ2lRd2docEVUaG5FOEhnTUdEQjVzN2xMZHV4SWdSMlVVV0p0V3VYZHZHM1BFUVFraHBRa1BYeUZ1aFVDaE9NOFpFenJrK3gzZTlpVzB4ZHp1eVNxMktBSEtlay9OWTZYeFQxd1pRMzZ3dm5oQlNhSzFhdFdySUdPdGtiMitmM2R0UnF0V3RXeGN0V3JSQWJHeHM1YXBWcS9hK2QrL2VMblBIUkFnaHBRVWxPdVN0WUl4MStPYzdDdk05MTdXTXZ1YzhMcTl6UlZIVUZNVnJJWVFVSDVsTTFoSElXbWRJRU1yR29JT1BQLzRZc2JHeFlJd05BRUNKRGlHRUZCRktkTWhid1RudklJcWlUQkFFNFovdk1zYVlqSE11TU1aazJmczQ1N0tjMjZJb1NzY0pnbUNxWGNZWUUzSThsbkhPQlJQdCtvc1hMLzdYM0Q4SFFrakJNTWFHQVVDUEhqM01IVXF4NmQ2OU81WXRXd1lBbnNqNnZhd3piMFNFRUZJNlVLSkQzZ3ExV24zVzNERVFRdDR0clZ1M3JpaUtZaGRMUzB0MDdOalIzT0VVbTZwVnE2SjI3ZHFJajQrdjZPcnFxb2lLaWpwdjdwZ0lJYVEwS0J2akFnZ2hoSlI0ZXIyK0pXTk1xRnUzTHVSeXVibkRLVmJ2dlNjdFUrTm16amdJSWFRMG9VU0hrRkpHcHlzYm8xNDQ1N2gvLy81YnVYWmlZaUpFVVpTMlJWSEVuVHRaUzV6bzlmcTM4cHdFQUZBUEFCd2NITXdkUjdGcjJyUnA5c01XNW95akpIbjVzbVF1NlJJZkh3L09lWkZmTnprNTJXVDdreWRQaXZ5NUNDa3JLTkVwQmdFQkFZaVBqd2NBbkQ5L0hyTm56eTdRaCtTaFE0ZWcwK253OU9sVDNMdDM3N1hINjNRNkpDY240Lzc5KzRpTmpjV3BVNmV3Wjg4ZWJOeTRzZEN2Z1poUFFkOC84K2ZQeDc1OSt3cjBISnh6akJneEFoY3ZYZ1NROVF0MzVNajhMK3Z4Zi8vM2Z3VjZ2cUp3NmRJbGpCZ3hBb21KaVVWKzdZQ0FBQnc2ZEVqYVRrOVB4NkJCZ3dBQTA2ZFB4L3IxNncwU0lWSTBHR010QWFCeDQ0SXZ6dTdsNVlValI0N2s2MWpPT2JadDJ3YU5wdUQxU3I3Ly9udWpaUGZxMWF2bzNiczNIajU4V09EclpXdldyQm1BLy8wTXlycjQrSGdzV3JRbzM4ZEhSVVZCcFZLOTlyaWNuMVdpS09MWnMyY0FnTldyVitmN3VmcjM3dyt0VnB2djQvT3JUNS8vYisvT3c1cTQxaitBZnljSkVrRFF1cUxXRGE1YTdhT1lVS3YwNmxYUitoUzF0YmpXZmJkMVFVdFZVQXIrTE1VTnFkcHlVYXQxTDRxZ1lDdUtMZHJpVnE4TGkwS3VZbVVSY1VYWklmdWMzeDgwY3dtRVRVR1V2cC9uOFRHWm5NeWN3TWt3NzV4ejN2TmhoY2RMU1VuQkYxOThnYXlzckZvL0xpRU5HYzNScWFaMzNua0hiN3p4UnBYbGNuSnljTzNhTmVGNWNuSXlFaElTMEs1ZE8vejU1NS93OFBDQXViazVKazJhQkFCd2RuYkczTGx6Szkybmw1Y1hZbUppVUZSVWhQMzc5K09OTjk2QW01dWJVWm5CZ3djREFDUVNDU1FTQ1N3c0xDQ1ZTbUZ0YlkybVRadWlTWk1tc0xHeFFVRkJBYXl0cld2Njhja0xlbG50NS83OSs3aDY5U284UFQwQkFQMzc5Ni93V0JjdVhCQWVYN3QyRFE4ZVBFRDM3dDBCQUZxdEZrbEpTVWJsVTFKU1lHOXZiM0pmdTNidHdwdzVjd0FBNzc3N0xqcDE2bVQwZW5wNk9xNWN1UUlBY0hGeFFWWldGbHEyYkFrQXdtTzlYbDl1dU5MQWdRT3hmUGx5azhmczJiTW5uSnljY09QR0RRd2FOTWhrbWNEQVFCdzhlTkRrYTJWZHVsUXlyVXloVUNBcks4dG9NcnlGaFFYMGVqMFlZL0R6ODhQWFgzK04rUGg0T0RvNlZtdmZmemN5bVd3SUFGMThmUHhGMUd4aWZXOEE2TkdqNXAwYWp4NDlFdHBVVlRpT1EwWkdCbng4Zk9Edjc0K3NyQ3lNR2pXcXd2S0d0aEVTRW9Ld3NEQW9GQXJoTlJjWEY0U0ZoU0V2THc4clZxd1F0cnU1dWVHZGQ5NnBkdjFmVnFBamw4dkhBMGlKSzRrS2FyOWJvb2IyN3QyTGlJZ0lvMjNIamgzRHVuWHJrSkdSZ1lrVEowS24wMEdsVWlFOFBCeG1abVltOTVPYW1vcWdvQ0JFUkVUQXhzYW13dU1kUEhnUWMrYk13Y3FWSzNIMzdsM1kyZG5CMjlzYkVSRVJ1SHIxS2xRcUZjek56WEhnd0FFQXdNaVJJMDN1eDlYVnRWeW16NTkvL2hraWtRaDkrbFJ2OUdIVHBrMFJIUjFkWlRteFdJek9uVHRqNk5DaE9ITGtDT2JQbjErdC9STkNLTkNwTnFsVUtweVEwdFBURVJnWWlJQ0FnSEludXJJWGxzZVBIOGVFQ1JOdzQ4WU5lSHA2WXMyYU5YanZ2ZmVnMFdqd3hSZGZHSzM2blpLU2dzOCsrOHprOFVlUEhtMzAvT2VmZndZQW9VNkZoWVc0ZXBYbXI3NnFYa2I3QVlCdDI3Wmgzcng1S0NvcWdrcWxnbHF0RnRxRms1T1RjTUZXOWdMOXdJRURtREpsU29YekltSmlZdURsNVlYUTBGQzgrZWFibFg3V0prMmFJRFEwMUdqYisrKy9MenlPaW9yQ3dJRURFUlVWSlh6bXFLZ29SRWRISXlFaFFRaHNUcDA2aGNURVJPRjlUazVPSm85MzVzeVpjdHZXcmwyTHdZTUh3ODNOcmR4TkFVZEhSeHcvZmh4dDI3WTF1Yitnb0NDNHVia2hPVGtaWXJFWVhidDJSVkZSRWN6TXpIRDI3Rm5rNU9TZ1hidDJ3a1dOVENhcjlPZnhOK1hDY2R4U21VeVdEZUF3Z1BDQ2dvTHpkKzdjVVZmeHZyWUFxbXhqWmZFOGo2ZFBuMkwrL1BsVnBxU09pSWhBeTVZdHNYVHBVc3lhTlFzblRwekF5SkVqaGU5R1JmdmZ0bTBib3FPamNlVElFZXpmdngvZTN0N2dPQTZMRnk5RzkrN2RFUllXaGkxYnRtREFnQUhWdnRBdHJYbno1aENKUk9CNXZqa0FNVXJXRTZzTDh3QU1rY3ZsR1l5eFlJN2pmbzZMaTd1Q2tyWExYcm9aTTJhZ1c3ZHU4UEx5UW5SME5DUVNDZmJzMlFPSlJJTEl5RWdvbFVyTW56OGZZOGFNRVlJY1IwZEhXRmlZWGx0MStQRGhScytWU2lWaVkyTXhhZElrNU9Ua29LQ2dRRmlmeVhBT010aS9mejhBR0szZkZCa1pXZTRZam82T2lJaUlxUEI4eWZNOHpwdzVBNDdqMEtSSmszS3Z4OGZIbzF1M2JyQzB0RFQ1L3JMclJ5bVZTb3dZTVVKNGJtVmxoV25UcHBsOEx5SEVHQVU2TmZUbzBTTzR1N3RES3BVS2Q5V0xpb3J3OE9GRG5EMTcxcWlzVXFuRWI3LzloalZyMXNEZDNSMGFqUWFCZ1lFSURBeEVibTR1MUdvMTFxOWZqL3o4Zkp3NGNRTDI5dmFJam82R1RxZURSUEsvWDQyam95UEN3OE9OZW1JWVl5YlhuQ0d2dHJwc1A3R3hzY2pJeUlDdnJ5L2MzZDN4OXR0dlY2dE9Db1VDRnk5ZXhPclZxMDIrbnBTVUJCOGZIM2g1ZVpXN0FEWGNCZGRxdFJnMWFoUjI3dHlKdkx3OFRKdzQwYWhjWGw1ZWxmVm8wNllOVHAwNkpUei84ODgvUzg5Yk1Ia2g2dWpvaUY5Ly9SWE5temV2Y3YvVjhmdnZ2d01vNlVtYU5tMGFldlRvZ1Y5Ly9SWFcxdFpnak9Ia3laTm8zNzQ5MnJScGc1NDllNWJydVNMR09JNXJCbUErZ1BrMk5qYjVNcG5zQ0dQczZKTW5UMkllUEhoUWJPSXRUUUhVdU5mNTZkT240SGtlTVRFeDFVNWlJSkZJc0hYclZsaFpXVlZaVmlRU29YUG56dmp4eHgreGNPRkM1T1hsWWNhTUdRQUF0VnFOM054Y3pKdzVFMXF0RnFtcHFjOFY2SEFjQndzTEN4UVZGZUVmLy9pSDFaMDdkMHhQMktnOUhUaU9Xd2xncFZ3dWY4VHovQ0dSU0JRUkZ4ZDNDUzg1dlhWU1VoS0dEUnNHaVVTQ0d6ZHVJREl5RXZuNStSZzVjaVNVU2lVS0N3dng5T2xUL1BqamowTGdVYnBIdWlKNnZWNjRHV1RvMlhWMmRrWlVWQlJjWEZ3d2Z2eDR0R3ZYRHBzM2J3WUFyRnExQ3JkdTNUTGFSMFU5ZldQSGpqWDVOL2lubjM0U0hxOWJ0dzZOR2pXQ2o0K1BFS1NscEtSZ3laSWwyTHg1YzRVOXdtVURzUGZmZng5SGp4NnRNREFpaEZTTUFwMGFVQ2dVOFBYMXhWdHZ2WVVPSFRyZ3M4OCt3NE1IRDdCaXhRb3NXTENnM0Vrb05EUVVqREhJWkRLRWhJUmc5dXpaT0hUb0VBQmcrdlRwV0x0MkxkcTFhMmZVTmE3UmFEQnAwaVJzM3J3WjdkdTNGN2FmTzNkT3VLT1RrSkFBZjM5L2ZQLzk5OElGQWMvekdEaHdZS1gxSHpKa0NGYXRXbFVyUHd0U2MzWGRma0pDUXZEdzRVTzR1cnBDcTlWaXc0WU4yTGx6WjZWMVlveGg0OGFOQUdCeVNNamx5NWV4Yk5reUxGeTQwT1FRRHNNZmRTY25Kd1FIQjBNcWxRS29lc0orY1hFeHhvOGZENkRrUWhFQU9uWHFoSlNVRktGTVltSml1YnV6ZFMwOFBCeXBxYWtZTldvVWJHMXQ0ZW5waVJVclZvRGpPSXdlUFJxTEZ5ODJDdlpvbms2TjJIQWNONHZqdUZtMnRyWkZ0cmEyeDNpZVA2SlVLczhrSnljWEFBREhjVTBBVkRyMHlKU3NyQ3pZMk5qVU9GTmI0OGFOQVZRK3hCTUEvdm5QZjJMRGhnMEFTaWFHbDcwUUxhM3MzZmlhTUFRNlptWm1WZ0RxT3RBcHpWWWtFcmtEY0pmTDVjOEFoRERHSWpRYXpYbUZRcUdwNjROZnVYSkZHUGJYcFVzWDdOeTVFeE1tVEVCa1pDUmNYRnh3K2ZKbEFQL3JHVjY1Y21XMTlpc1NpZURoNFZIaDYyVjdubjE5ZlFFWS93NHpNek1SR3hzTEFMaDE2eFkrLy94emVIbDVZY3lZTWREcGRMaDU4eVo2OXV3Sm9IeFArZXJWcStIcDZZbUZDeGRpMDZaTjRIa2V5NWN2eDl5NWM0M0t6cHMzRC9mdTNVTlJVUkZjWEZ6S3RTK3BWQXFWU2tXQkRpSFBnUUtkR21qUm9nVTJidHlJRGgwNllOMjZkWmc4ZVRLeXNyS3dmdjM2Y2llNDNOeGNoSWVIQzg5YnQyNk5yS3dzVEp3NEVYbDVlU2dxS3NLeVpjc0FHR2ZKYXRTb0VVYU5Hb1ZseTViaHdJRUR3aC91WGJ0MllkaXdZVWhQVDRlN3V6dkdqaDFyZE5kVExCYmo3Tm16R0RObURGYXZYaTJjZUEzbXpadjNYQk44U2UycDYvYXpmUGx5U0NRU3pKbzFDOHVYTHhlQ2pzb0VCd2RYbXFWdDJiSmw4UFQwckhDY3VnRmpETjdlM3ZEMTlhMXk2Qm9BV0ZwYUNtVU1GNW1OR3plR1JDSkJkblkyTEMwdGtabVpDVHM3dXlvL1EyM2FzR0VEVkNvVnBrMmJoaSsvL0JJaWtRaDVlWG00ZCs4ZU9JN0RuajE3b05QcGNPL2VQVHg4K0JBREJneUFsNWZYQ3gxVEpwTlZmTlg4K25xcml0ZXRBRXdXaVVTVHJheXNWREtaTEpJeEZncWdNWUFhWDlBVkZoWWlQeisvd3VHTkJpRWhJZWpZc1NQV3JGbURYMy85RllXRmhZaU5qUlY2Qi9idTNZdTR1RGg4OTkxM0ZlNGpKeWNIOCtiTnExSDlxc3R3dnBkS3BabHl1WnhualBFY3gvRUFoTWVNTVI0QXozR2N2dlMyTXEveGpERTl4M0hzcjlmMGhuMEFNRDNSN24rYUExakljZHhDYzNQelBKbE1GZ1lndks1R0VXUm5aK1A2OWV0R2MvRktuL3RNMmJKbEM3WnMyVkp1dTFLcE5EbWtiY1NJRVVKUUM1VGNhS2t1dzlEWDA2ZFBZLy8rL2RpeVpRdnM3ZTF4OGVKRkJBWUdvaytmUHVqUm93ZkVZbkc1WWJKU3FSU2JObTNDLy8zZi8ySE9uRGxvM0xneFpESVpwazZkYWxSdXg0NGRBQ0FNNlIwNWNxVHdIU2d1TG9hbHBTVUtDZ3FRblowTlQwOVBIRDU4MkdqVVIyMzVLOG5OVHJsY25sK3FUZWxMdHpHVURIRTB0Q2RXdW0xVm8zenA5cXJuT0k3bmViNXpyWDhRUWtxaFFLY0dIajU4aUQvKytBUFhybDFENDhhTk1YWHFWS1NscFdIanhvMHdOemZIc0dIRGhMTFIwZEVZTjI0Y2dvT0RoVzI3ZHUzQytmUG5FUm9haWhrelptRG16Sm5RYURRSUR3ODNHb28yWmNvVS9QSEhIN2gxNnhaNjllb0ZvT1FpME0vUEQrZlBuOGVrU1pPTUpxQXJsVXJoYnJ5cnF5djI3ZHVIZ0lBQTRmWDQrSGlrcHFhYS9NTkFYcDY2YmordFdyWENEei84QUh0N2V5RTVCYy96UXBDaDBXaktCUnduVDU2RXI2OHZKa3lZSUd5N2QrK2UwTXV6ZmZ2MkNvZkFhVFFhQkFVRklTa3BDVHpQWStyVXFaZzllemFzckt5RTNob0R3N2JodzRkanhvd1pKbnQwQUtCdjM3NDRlL1lzcksydDBhOWZQNk1McXhNblRzRFB6NjljUFV3RllaY3VYY0s2ZGV1RXVXeGxqUjQ5MnVSRjI2VkxsN0JtelJxTUhUc1dIVHQyUkdSa0pIYnMySUgyN2R1RDR6aW9WQ29NSHo0Y3JWcTFRbkZ4TVJ3Y0hFenV2eVk0anZ2Z2hYZnlHbU9NaWY0YTRtWUxvQmlBalZLcHJOSHd0YjU5K3dwMzNTdmk1T1FrN1BQTEw3L0VpaFVyak9hNGFUUWFoSVNFd04vZkg0d3huRGh4QWk0dUxoQ0x4Yy94cVo2UFJtUFVlU0xtT0U3NEcyMW9yNlhiYmRsdGxiMVc5bkYxTU1iRUFGb0JhRkZYUTZXam9xTEE4N3dRM0JqbW8rYmw1V0g4K1BGNDl1eVpjSzR3RElHOWNPRUNpb3VMa1plWGh6WnQyZ0FvQ1FnR0RCaFE0WkEyblU2SDlQUjBLSlZLekp3NUUxMjZkREU2VHhVVUZBalB1M1RwSW15Zk1XTUdDZ29LNE8vdmo3WnQyOExiMnh0cGFXa1lQSGl3Y0dPa2RObXl4R0l4Zkh4ODRPcnFpclMwTlBqNCtGVHI1Mks0RVRSeTVFalkyTmpnMmJObjJMVnJGOTU1NTUwNkNYSU1PSTdyODlmL01QVi9tYkxsSGxlbnZPSC9Nc0h6MzJOZEJQTFNVYUJUQTBxbEVsMjdkc1c3Nzc2THZYdjNJaWtwQ1owN2Q0YVBqdythTldzR2xVcUZiZHUyQVNnWkp0YWtTUk1FQndlam9LQUFSNDhleGRHalJ6RjgrSEFzWGJvVWZuNStjSEp5d3ViTm05R2pSdytqTHp6SGNRZ0tDc0t6WjgrRXUvYUc3dTR4WThhVXk5SldVRkFnRFBVWU8zWXNEaDA2aFBQbnoyUEFnQUVvTGk2R241OGYzTnpjcU51N250VjErN2w1OHliMjdObURwVXVYSWlRa0JOMjZkWU5JSkJLU0lEZzVPUW1QRFQxSVFVRkJRamE0N094c2ZQdnR0emgxNmhTR0RoMEtBSlhPOHhHTHhVaEpTWUducHllbVQ1OE9SMGRIaElXRjRkS2xTOEtkOWY3OSs1dTg4RERWb3dNQUgzendBZGF0V3djckt5c3NYTGpRNkQwalJvd3dtcEJyK0J5UmtaRW01K2lzWExuUzVCQVh3NXczVThrSUlpTWpoZVFHVTZkT3hTZWZmQ0lFUzRjUEgwWkdSZ2I2OWVzSEx5OHZtSm1aMVVxZ0ErRDV4enE5b2hoamN6bU9HMTFKRVNXQXN3QXVBSWlJaTR2N0x3REk1ZkpsQUd6eTgvTnJOVHVrUnFPQlJxT3BkSjhSRVJIbzBxV0xjSE1wSmlZR2QrL2VMZGNPMzNqakRlRU92Q2t2TW5UTmNOR2NsNWZYTERVMU5RK0FhTkNnUWFLc3JDeFJVVkdSeU1iR1JxeFdxMFZhclZaa1pXVWwwbXExSWdzTEM1RldxeFdabTV1TGREcWRTSy9YaTh6TXpFUTZuVTdNR09QRVlyR1k1M21SUkNJUjZmVjZrVVFpK1FGQTMwcXFrY2NZTzgxeDNFV3RWbnN3S1NucE1RREk1Zkw5ei8zQktuSHUzRG0wYTlmT2FKdEdvMEh6NXMwUkdob0tGeGNYNFZ4UitrYk5oUXNYc0dYTEZwdzhlYkpheHhreVpBaGF0R2dCcVZTSzRPRGdjc0dDczdOenVaNW9BMnRyYTRTR2h1TEFnUU5JVDAvSFYxOTlKWndianh3NWdsMjdkc0hQejgvazBNbmk0bUs0dTd2RDN0NGVBd2NPeEx4NTg3QjE2OVlLTTFnYWxBN0NtalZyaG0zYnRpRXBLYW5PaDU4enh1WUFTR2VNaVVRaWtjandQOC96NHRMYk9JNFRNY2JFZi8wdk12VmFOY3VMQVJUbTVPVEUxT2tISTM5YkZPalVnSk9URTNKemM4SHpQRHc4UEpDUmtZRTdkKzdnOXUzYmNIVjFOU3JickZrejRiRllMSVphcmNhV0xWdHc1TWdSbkR4NUVqTm56c1Q4K2ZQUnJWczNMRm15eE9pOVBNL2o4T0hEMkw1OXUzQmk3OVNwRXp3OFBQRHR0OTlpeElnUlJ1bFgwOUxTaEhrRFVxa1V2cjYrV0xGaUJUWnQyb1FkTzNiZ3JiZmVxalIxS25rNTZycjlQSG55Qk03T3pzakt5a0s3ZHUwcXpDcFdXdW1VMXhZV0ZyQ3hzY0hodzRjaGxVcHgvUGh4bzdJS2hRS1hMMS9HckZtemhIcjkrOS8vTmlxVG01dUxyNy8rdXRvWEh3WnhjWEVvTGk1Ry8vNzloVlRPdlh2M3J0RStha1BMbGkweGQrNWNkTzdjR1owN2R6YWFKOWVuVHg4RUJ3Y2pJeU1EbHBhVzhQRHd3Tk9uVDlHaVJZc1hPbVpjWE55cHFrdTlYbVF5MmRDeTJ4aGpSUnpIL2Niei9GR3RWbnRVb1ZBVW1uaHJMb0FPK2ZuNTVTNStLMUxWY0RXZ1pJMGRTMHZMQ2xNVDUrZm5ZL2Z1M2NLUU5hMVdpMDgvL1JRelo4NUV2Mzc5aklhVzV1VGtDTitCMnNRWWcxS3BCQUNrcHFZYVZzcmtZMkppYW5VaW1Gd3VOL1Z6ZjhZWSs0VXhGcHFRa0hBU1FPMHZFbE9Ccjc3NkNnc1dMRERhbHArZlgrVjhLNFZDQWJsY1htNTcyYm1xbjMvK09WeGRYYkZ0MnpiMDZORUR6czdPa0Vna0dEZHVIRkpUVTRXQW8wV0xGaGcvZmp6dTNidUhpeGN2R21YdjI3SmxDdzRmUG96V3JWdkR6czRPUVVGQlVDcVZLQzR1aGtxbFFsNWVIbGF1WElrTkd6WVlCVkQzNzkvSDh1WEwwYVpORzZ4ZnZ4NW1abWFRU0NTWU8zY3V0bTdkaXJmZXFuaUVweUhvR2pkdUhHeHRiWEhtekJuTW1UT25UaGZUNVRnT2pMRnI4Zkh4MSt2c0lJUzhaQlRvMUZCVVZCU09IajJLZ29JQzJOcmF3czdPRHZiMjlraE9UaGJXUVNoTG85RkFwOU5oOGVMRm1EaHhJdjcxcjM5aDQ4YU5hTisrUFJ3Y0hIRGh3Z1hocnZiVnExY1JFQkFBeGhpKysrNDdPRGc0Q0dzTWpCNDlHdmZ2Mzhlbm4zNksxYXRYWThpUUlRQktocWFWdnZQdTZPaUk2ZE9uWStiTW1iQzN0OGVtVFp2cStLZENxcXN1MjgrZ1FZTXdhTkFnRkJjWDQvYnQyelZlU05QQ3dnS0xGeThHQUdFUnZkTFMwOU54OGVMRlNpL3lGQXFGVWUrS1dxMDJ1ak81ZnYxNlhMdDJEU3FWQ2dzV0xFQnFhaXBVS2hXQ2c0TWhrOG5Rb1VNSFpHWm1Dbk4xU2dkOEwwUGZ2bjNSdDI5ZlBIbnlCSEZ4Y1VoTVRNUkhIMzBFQU1qSXlNQ2pSNDhnazhtd2V2VnF4TWZIWSt2V3JmV3lXT3BySkIvQWFjWllXRlpXMWsrWm1abktLc28vQXREcjRjT0h3cHBPVmFrc0xiVEJ6WnMzVGFZSk52anV1KytRazVNRGQzZDNBQ1dKT2F5dHJkRzFhMWQ4OWRWWENBa0pFWHJFOSszYmgwV0xGcGxjLzJUZ3dJR1Y5dlpVSmljbng1REVJeGN2WVJnUFkrd3hnRk1jeDRYRXhjVkZvKzdTV1ZmSzF0YTIzTGFVbEJSa1oyZFhPSFJOcDlNaE9qb2F6WnMzRithd0dKVE5YbWxRZG0ybXNMQXdlSGg0b0VtVEp2RDA5SVJFSXNIWnMyY1JGeGRYTGtYNWdBRURZR0ZoZ2U3ZHU2Tmx5NWF3dExURTJMRmpFUk1UZzl6Y1hMUnAwd2JuejU5SFFVR0JjUE1vSlNVRlM1Y3V4Y2lSSS9IRkYxOEkrMXk2ZENrMEdnMDhQRHdRSGg0dUJFWTZuUTVhclJZK1BqN1l0MitmY094dDI3WWhKQ1FFYmR1MnhlelpzNUdjbkl6Q3drSmF3NHVRYXFKQXA0WW1UcHlJaVJNbmd1ZDVaR1ptSWprNUdiZHUzY0xqeDQ4cnZGQzFzckpDa3laTkVCZ1lpTkRRVUp3NWN3WkJRVUdZTjI4ZXhvMGJoMW16WnNIT3pnNzUrZmx3YzNQRDdObXpNWFBtVEpQamNOM2MzR0J0YlkwVksxWmcyTEJoOFBiMnhzbVRKL0gxMTE4REtCbkdkdWpRSVJ3NGNBQ2pSNC9HZi83ekh5eGF0QWhUcDA1RnYzNzk2blJzTDZsYVhiYWZuMzc2Q1ZGUlVkRHI5WEJ3Y01DNGNlUEE4N3dRUkdzMG1pcXpTeG1ZbTVzREtFbUhiV3RyQzhZWXJseTVBbnQ3ZTJSblp3dVpnY29HSXBHUmtSQ0x4ZkR5OHNLTUdUTmdibTV1TkJ3a0x5OFBkKy9laGJlM043cDI3UW83T3pzTUhqd1kzM3p6RGRMVDAvSFpaNTloMGFKRnlNdkx3NUlsU3hBVUZGVGpERnd2WXZ2MjdUaCsvRGpNemMwaGs4bmc3T3lNYytmT1llL2V2ZERwZEpnL2Z6N0N3c0x3OE9GRDNMeDVzOW9YNDM5RGwzaWVkOVZxdFNkcmtyV0w1L2tFa1kxeFBlUUFBQXc4U1VSQlZFZzBUS0ZRd05uWitia1BYbEJRQURNek0waWxVdWgwT3B3NGNjSW9HWXRPcDhQMjdkdlJyRmt6SER4NEVOT25UOGZpeFl0aGJXMWRibTdCOWV2WElaVktoWlRwakRFVUZ4ZVhTNkVPbEF4VE1xUnBuekJoQWo3KytPTnExL24yN2R1R2gwbVZsWHRSSE1lRjYzUzZOZGV2WDQvQks3QmdxSUVobU9uWXNTUE9uVHVITVdQRzRQUFBQemM1ZEMwNE9CamR1M2VIblowZFB2bmtFOHlZTVVNWWNsaVdWcXVGV0N3MnViNlN0N2MzUHYzMFUweVpNZ1hEaGcxRFhGeWN5UnVEK2ZuNU9ITGtDQUlDQW95KzgxWldWbGk3ZGkxU1UxUGg3dTV1MUVOdWIyK1BnSUFBazR2R3JsaXhRcmloQTVRc0NoNGJHd3NYRnhmWTJkbGg5KzdkU0UxTlJXWm1KcVJTS1ZKVFUyRnRiUTI5WG8rRWhBVGN2bjJiQWgxQ3FvbXVlcXRKcFZLVm04aGRtbUVjZittSmlRWWFqUWFQSHovR29rV0w0T3JxaXFDZ0lNVEh4Nk5WcTFaQ2QzbFlXQmlXTEZtQzBOQlFkT2pRQVNxVkNocU5CZzhlUEFESGNjS0ZKMUF5NGJGMzc5NjRlUEVpSWlJaTBLeFpNMGdrRXZqNCtPQzMzMzZEZzRNRHZ2LytlL1RvMFFOcXRSb2hJU0h3OC9PRFNxV0NzN016cFppdUJ5K2ovUXdkT2hURGh3OUh4NDRkaGZlS1JDS1RjMlNxK2lQWnVIRmpmUHp4eDhLUU9wN24wYVpORzN6enpUZTRldlVxK3ZidEMydHJhOXk2ZFF0dDI3YUZSQ0xCcFV1WGNQbnlaVVJGUmVIQ2hRdll2SGt6cEZJcFhGMWR3Zk04ZERvZGhnOGZicFJkeVNBeU1oSWJOMjdFdkhuejhPR0hId0lvdWZDYlBuMDZ0bS9mam12WHJzSGYzOTlrUGNzdXBtdFEwWjNkeWd3Wk1nU2pSNDlHcTFhdEFBQUxGeTVFWVdFaHBreVpncUZEaDRMak9KaVptUW5CNnZidDIydDhqTCtEK1BqNG84L3pQcEZJbEFpVXJLSDBJalp0MmlRTXZlUTREaDA2ZE1DYU5XdUUxdzJCNi9Iang3Rno1MDRzV0xBQStmbjVrRWdrd3ZBaWtVZ0V0Vm9OcFZJSkJ3Y0hIRHAwQ0UrZlBzV09IVHZnN094c012UGF3SUVEaFJUd05aV2NuQXdBWUl3bFZsSDBoY1RHeG02dHkvMC9qN2x6NXdwem14NC9mb3p4NDhkajkrN2R3dXNhalFZOHowT3YxeU1qSXdOSGp4N0ZuajE3MEx4NWN6ZzRPQ0EwTkJUYnRtMURvMGFOaERXTU9JNFQwdHdmT25RSW5UcDFRbkZ4c1pCY2d1ZDVwS1dsb1VPSERqaDkralFlUDM0TW1VeUdjK2ZPb1dmUG5talZxaFd5czdNUkVCQ0ExTlJVYk4yNkZhMWJ0d2JQODdoOSs3YVF4YzNQencvaDRlRll1blFwK3ZmdmorWExsNk5SbzBiVm5xc1ZIaDZPMGFOSFk5V3FWWkJLcFVoTFMwTnljcktRRUdYRGhnMTQ3NzMzOE9qUkkySElYT2ZPbEtpTWtMOE51VnpPNUhJNXEyc2ZmUERCYzVVelBEOSsvRGpMeTh0ajBkSFI3T09QUDJiVHAwOW5pWW1KUWptZTU0M2VkKzNhTlNhWHkxbWZQbjJZbjU5ZmhjZTdlL2N1dTNQbkRydC8vejc3OXR0djJaOS8vbW15bkU2bll4Y3VYR0RYcjErdjF1ZDRYb2JmUjMyM2k5cFVHMjNzWmJjZmd6Tm56cGpjZnU3Y09hUG5ZV0ZoVEtQUlZLdU92cjYrTENvcWl2RTh6L3IzNzg4R0RCakEvUDM5MmJGang5aVJJMGRNdmtlcjFUSzFXczMwZW4yNTF5Wk1tTUMyYjkvT1RwMDZaYlJkcDlPeGd3Y1BtbnpQaS9EMTlXVzV1Ym5WS2x0Y1hHeHllMjV1TG52eTVNa0wxYU1oZmxkZVZLOWV2UWJJNVhJMlljS0VGL3JaR3VqMWVwUGZEYlZhYmJLOFRxZGphcldhRlJjWHMrTGlZcVpTcVlSMnE5UHBtTGUzTnp0MDZGQ0ZiWEw1OHVYUFhWY3ZMeTlEbTFoVTM3OEhVMTdXMzlwcjE2NnhnSUFBNGJtSGh3ZTdjT0VDYzNGeFlXdldyR0ZxdFpyZHYzKy8wbjBZZmw5NnZWNzRYWGw1ZWJGKy9mcXhnSUFBZHZIaVJUWnc0RUEyYXRRb3RtN2RPcGFRa01EMGVqMDdmZm8wOC9Ed1lPKy8vejRMRFExbHFhbXBiTStlUFV5cjFUS2U1OW13WWNOWS8vNzltWXVMQ3dzTEN6TTZabVptSmx1N2RtMkY1NHpua1oyZHpXYlBuczBLQ3d0WmRuWTJtelp0R2hzOGVEREx6TXlzdFdNWVRKNDhtY25sY2lhVHlXb2x3d29ocjRxNnlSZjVFaGt1RktwS0xmbzY0bmtlSE1mVnlkb0ZkY1hRVXhBWEYvZjZWTG9LRGJtTjFTYWU1MDBPRHlHbU5jVHZ5b3Q2KysyM216VnExQ2hMS3BXS3pwNDlXMkh5Z0lab3pKZ3hTRTlQQndDbnVMaTQvOVJ6ZGNwNVdlZEJ3eUs4ZFhrdTBXcTFVS2xVdFpyWjczVTNaY29VM0x4NUU0eXgzcFNNZ0RRa2RGWHlDaE9KUks5VmtFUCszaWpJSVM5S29WQmtBeml2VnF1cmxXU2dvY2pKeWNIZHUzZkJHQ3ZrT081dmZVZEZKQkxWK2JuRWtHeUNFTkx3MFpVSklZU1FWd1pqN0VjQU9IV3F3V1hkcnREcDA2Y05xOUwvRWhzYis5SlNPeE5DU0VOSGdRNGhoSkJYQm1Qc0hGQ1NhdDh3akttaGk0cUtBZ0F3eHNMcnVTcUVFTktnVUtCRENDSGtsWEg5K3ZYYmpMRXIyZG5aK08yMzMrcTdPblh1MGFOSFNFeE1CSUI4clZiN2MzM1hoeEJDR2hJS2RBZ2hoTHhTT0k3ekEwcldTMm5vOXUvZkQ1N253UmdMVWlnVWhmVmRIMElJYVVnbzBDR0VFUEpLVWF2VnZ3TjRscGlZYU9qdGFKRHk4dklRR1JrSnhoalBjZHp1cXQ5QkNDR2tKbWpCVUVJSUlhOFVoVUpSMkx0Mzd5VWlrZWhIZjM5L0hEaHdvTDZyVkNjQ0F3TlJWRlFFQUZ2ajR1THUxSGQ5cXFPcXhZWUpJZVJWUWowNmhCQkNYam1GaFlWSEFOejc3My8vaTE5KythVytxMVByMHRMU2NPTEVDVERHMUhxOWZrTjkxNmNhVXVxN0FxVE81VXNra3NmMVhRbENhaFAxNkJCQ0NIbmwzTGx6UiszZzREQmRMQmIvNXUvdmo3NTkrNkpwMDZiMVhhMWFvZGZyNGVYbEJZMUdBOGFZOTQwYk56THJ1MDVWaVl1TCswZDkxNEVRUW1xS2VuUUlJWVM4a3E1ZnYvNDdnSzI1dWJsWXVuU3BZYTJaMTk3bXpadHgrL1p0QUxqY3RHblRMZlZkSDBJSWFhZ28wQ0dFRVBMS0tpb3FXc0VZUzB0SVNNREdqUnZydXpvdkxESXlFaUVoSVFCUXhQUDgxSmlZR0YxOTE0a1FRaHFxQmpOMGpTWklrcnBHYll5UWx5ODVPYm5BMGRIeGZjWlk3T0hEaDV0MDd0d1o0OGFOcSs5cVBaZjQrSGlzV2JNR2ZNbEtxT01TRWhMK3JPODZFVUpJUS9iYTkrZ3d4cTdVZHgxSU9VbjFYWUhhUkcyTTFLRUc5VjJwSzdHeHNTbGFyWFlJQUwyL3Z6L0N3c0xxdTBvMWR1WEtGYmk1dVVHajBZRGp1RG54OGZGUjlWMG5RZ2doaEJCQ3lDdEFKcE1Oa2N2bGFrZEhSN1o3OTI3MnV2ajk5OTladjM3OW1Gd3VaM0s1M0wyK2Y0NkVFUEozd2RWM0JRZ2hoSkRxNnRXclZ6K0pSSElHZ09XQUFRT3dkdTFhV0ZwYTFuZTFUT0o1SG9HQmdUaHc0QUQraW5ubXhNZkgwOEtnaEJEeWtsQ2dRd2doNUxYU3ExZXZibUt4K0RqSGNWMWF0R2lCdFd2WHZuSno2TkxUMDdGcTFTb29GQW93eG5JQlRLTGhhb1FROG5KUm9FTUlJZVMxMDZ0WEx5dXhXTHlMNDdnSkhNZmh3dzgveEpJbFMrcDlyUjJOUm9OOSsvYmhoeDkrZ0U2bkE0RC82SFM2Y2EvRFdqbUVFTkxRVUtCRENDSGt0ZFc3ZCs5eElwSG9Pd0MyalJvMXd1VEprekZwMGlRMGE5YnNwZFpEcFZMaDJMRmoyTGx6SjNKemN3RkF5Ump6alkrUER3QkFLYVFKSWFRZVVLQkRDQ0hrdGRhMmJWdkwxcTFiZndOZ05zZHhabUt4R0I5OTlCRSsvUEJET0RnNDFPbXhVMU5UY2ZMa1NZU0docUtvcUFnQXdCajdDY0NDK1BqNEIzVjZjRUlJSVpXaVFJY1FRa2lESUpQSldnTDRDc0FzanVQTUFlRE5OOS9FMEtGRDRlVGtCQWNIQjVpWm1iM1FNUmhqdUhuekpxNWV2WW96Wjg1QW9WQUlMd0U0cHRmcmZhNWZ2NjZvWkJlRUVFSmVFZ3AwQ0NHRU5DaU9qbzZXUE0vUEJ6Q040N2hlaHUwaWtRZzlldlNBZzRNRHVuVHBnaFl0V3FCVnExWm8yclFwek0zTllXNXVEcEZJQkpWS0JiVmFqWUtDQWp4NThnUlBuejVGV2xvYUVoTVRjZVBHRGFoVXF0S0h5MkNNSFFMd0hmWGdFRUxJcTRVQ0hVSUlJUTJXVENickFXQU14M0hEQVBRRjhHSmRPZ0Jqak4zZ09PNTNudWVQSkNRa1hBTEF2M0JGQ1NHRTFEb0tkQWdoaFB4ZGlCMGRIZC9oZWY2ZkFON21PSzRkWSt4Tmp1T2FBN0Q0NjU4SUpZa0VsQUJ5T1k3TDVIbitBY2R4ZndLNG1KV1Y5VWRtWnFheUhqOER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zE0ZjhCVGVXdjhiNWJJMDhBQUFBQVNVVk9SSzVDWUlJPSIsCgkiVGhlbWUiIDogIiIsCgkiVHlwZSIgOiAiZmxvdyIsCgkiVmVyc2lvbiIgOiAiIgp9Cg=="/>
    </extobj>
  </extobjs>
</s:customData>
</file>

<file path=customXml/itemProps63.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5371</Words>
  <Application>WPS 演示</Application>
  <PresentationFormat>全屏显示(16:9)</PresentationFormat>
  <Paragraphs>262</Paragraphs>
  <Slides>32</Slides>
  <Notes>0</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32</vt:i4>
      </vt:variant>
    </vt:vector>
  </HeadingPairs>
  <TitlesOfParts>
    <vt:vector size="49" baseType="lpstr">
      <vt:lpstr>Arial</vt:lpstr>
      <vt:lpstr>宋体</vt:lpstr>
      <vt:lpstr>Wingdings</vt:lpstr>
      <vt:lpstr>Calibri</vt:lpstr>
      <vt:lpstr>微软雅黑</vt:lpstr>
      <vt:lpstr>Arial Bold</vt:lpstr>
      <vt:lpstr>Times New Roman</vt:lpstr>
      <vt:lpstr>Cambria Math</vt:lpstr>
      <vt:lpstr>Arial Unicode MS</vt:lpstr>
      <vt:lpstr>MS Mincho</vt:lpstr>
      <vt:lpstr>黑体</vt:lpstr>
      <vt:lpstr>Segoe Print</vt:lpstr>
      <vt:lpstr>默认设计模板</vt:lpstr>
      <vt:lpstr>1_默认设计模板</vt:lpstr>
      <vt:lpstr>Equation.KSEE3</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lucloudfly</dc:creator>
  <cp:lastModifiedBy>天真</cp:lastModifiedBy>
  <cp:revision>276</cp:revision>
  <dcterms:created xsi:type="dcterms:W3CDTF">2023-06-15T16:40:00Z</dcterms:created>
  <dcterms:modified xsi:type="dcterms:W3CDTF">2023-06-21T03:37:30Z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AD6FEB13FBAE4331A170CD854E65B9D5_13</vt:lpwstr>
  </property>
</Properties>
</file>